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43"/>
  </p:handoutMasterIdLst>
  <p:sldIdLst>
    <p:sldId id="4087" r:id="rId10"/>
    <p:sldId id="3910" r:id="rId11"/>
    <p:sldId id="4051" r:id="rId12"/>
    <p:sldId id="4046" r:id="rId14"/>
    <p:sldId id="4050" r:id="rId15"/>
    <p:sldId id="4049" r:id="rId16"/>
    <p:sldId id="4047" r:id="rId17"/>
    <p:sldId id="4048" r:id="rId18"/>
    <p:sldId id="4052" r:id="rId19"/>
    <p:sldId id="4053" r:id="rId20"/>
    <p:sldId id="4054" r:id="rId21"/>
    <p:sldId id="4055" r:id="rId22"/>
    <p:sldId id="4056" r:id="rId23"/>
    <p:sldId id="4057" r:id="rId24"/>
    <p:sldId id="4058" r:id="rId25"/>
    <p:sldId id="4059" r:id="rId26"/>
    <p:sldId id="4061" r:id="rId27"/>
    <p:sldId id="4072" r:id="rId28"/>
    <p:sldId id="4062" r:id="rId29"/>
    <p:sldId id="4064" r:id="rId30"/>
    <p:sldId id="4067" r:id="rId31"/>
    <p:sldId id="4065" r:id="rId32"/>
    <p:sldId id="4068" r:id="rId33"/>
    <p:sldId id="4071" r:id="rId34"/>
    <p:sldId id="4073" r:id="rId35"/>
    <p:sldId id="4066" r:id="rId36"/>
    <p:sldId id="4069" r:id="rId37"/>
    <p:sldId id="4070" r:id="rId38"/>
    <p:sldId id="4074" r:id="rId39"/>
    <p:sldId id="4075" r:id="rId40"/>
    <p:sldId id="4088" r:id="rId41"/>
    <p:sldId id="4031" r:id="rId42"/>
  </p:sldIdLst>
  <p:sldSz cx="12192000" cy="6858000"/>
  <p:notesSz cx="6858000" cy="9144000"/>
  <p:embeddedFontLst>
    <p:embeddedFont>
      <p:font typeface="微软雅黑" panose="020B0503020204020204" pitchFamily="34" charset="-122"/>
      <p:regular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MS UI Gothic" panose="020B0600070205080204" pitchFamily="34" charset="-128"/>
      <p:regular r:id="rId52"/>
    </p:embeddedFont>
    <p:embeddedFont>
      <p:font typeface="黑体" panose="02010609060101010101" pitchFamily="49" charset="-122"/>
      <p:regular r:id="rId53"/>
    </p:embeddedFont>
    <p:embeddedFont>
      <p:font typeface="仿宋" panose="02010609060101010101" pitchFamily="49" charset="-122"/>
      <p:regular r:id="rId54"/>
    </p:embeddedFont>
    <p:embeddedFont>
      <p:font typeface="等线" panose="02010600030101010101" charset="-122"/>
      <p:regular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Segoe UI Black" panose="020B0A02040204020203" pitchFamily="34" charset="0"/>
      <p:bold r:id="rId58"/>
    </p:embeddedFont>
  </p:embeddedFontLst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F6"/>
    <a:srgbClr val="0000FF"/>
    <a:srgbClr val="FF0000"/>
    <a:srgbClr val="9900CC"/>
    <a:srgbClr val="240CD2"/>
    <a:srgbClr val="2513CB"/>
    <a:srgbClr val="F2F2F2"/>
    <a:srgbClr val="039DDB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9" d="100"/>
          <a:sy n="79" d="100"/>
        </p:scale>
        <p:origin x="110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gs" Target="tags/tag4.xml"/><Relationship Id="rId58" Type="http://schemas.openxmlformats.org/officeDocument/2006/relationships/font" Target="fonts/font12.fntdata"/><Relationship Id="rId57" Type="http://schemas.openxmlformats.org/officeDocument/2006/relationships/font" Target="fonts/font11.fntdata"/><Relationship Id="rId56" Type="http://schemas.openxmlformats.org/officeDocument/2006/relationships/font" Target="fonts/font10.fntdata"/><Relationship Id="rId55" Type="http://schemas.openxmlformats.org/officeDocument/2006/relationships/font" Target="fonts/font9.fntdata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如何实现自动返回？ 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中的哪个功能部件有关联？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第十章  输入输出系统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2324" y="3959821"/>
            <a:ext cx="9434562" cy="1608460"/>
            <a:chOff x="1302324" y="4026496"/>
            <a:chExt cx="9434562" cy="1608460"/>
          </a:xfrm>
        </p:grpSpPr>
        <p:sp>
          <p:nvSpPr>
            <p:cNvPr id="5" name="文本框 4"/>
            <p:cNvSpPr txBox="1"/>
            <p:nvPr/>
          </p:nvSpPr>
          <p:spPr>
            <a:xfrm>
              <a:off x="9418093" y="5175872"/>
              <a:ext cx="131879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定时查询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801089" y="5545378"/>
              <a:ext cx="8774546" cy="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847272" y="4603269"/>
              <a:ext cx="8691419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965438" y="4603269"/>
              <a:ext cx="1043142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330032" y="4457576"/>
              <a:ext cx="668136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750692" y="4026496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启动设备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发送命令参数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91915" y="4241786"/>
              <a:ext cx="110260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324" y="5357957"/>
              <a:ext cx="56136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endPara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1801089" y="3219554"/>
            <a:ext cx="8774546" cy="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47272" y="2277445"/>
            <a:ext cx="8691419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prstDash val="sysDot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65438" y="2277445"/>
            <a:ext cx="1043142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本框 15"/>
          <p:cNvSpPr txBox="1"/>
          <p:nvPr/>
        </p:nvSpPr>
        <p:spPr>
          <a:xfrm>
            <a:off x="1330032" y="2131752"/>
            <a:ext cx="668136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046564" y="1769497"/>
            <a:ext cx="0" cy="489527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475585" y="2307672"/>
            <a:ext cx="0" cy="863539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046564" y="2326721"/>
            <a:ext cx="0" cy="844490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文本框 19"/>
          <p:cNvSpPr txBox="1"/>
          <p:nvPr/>
        </p:nvSpPr>
        <p:spPr>
          <a:xfrm>
            <a:off x="2750692" y="1700672"/>
            <a:ext cx="144856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启动设备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发送命令参数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09499" y="1915962"/>
            <a:ext cx="1134529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用户程序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071964" y="1915962"/>
            <a:ext cx="2403621" cy="361483"/>
            <a:chOff x="4071964" y="1982637"/>
            <a:chExt cx="2403621" cy="36148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084113" y="2344120"/>
              <a:ext cx="2377806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071964" y="1982637"/>
              <a:ext cx="2403621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轮询等待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(busy-waiting)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228985" y="1915962"/>
            <a:ext cx="1448563" cy="361483"/>
            <a:chOff x="6228985" y="1982637"/>
            <a:chExt cx="1448563" cy="361483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6475153" y="2344120"/>
              <a:ext cx="976924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228985" y="1982637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91915" y="1915962"/>
            <a:ext cx="1102601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用户程序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18093" y="2849997"/>
            <a:ext cx="1318793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独占查询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02324" y="3032133"/>
            <a:ext cx="561369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011451" y="1448839"/>
            <a:ext cx="937792" cy="800856"/>
            <a:chOff x="6011451" y="1515514"/>
            <a:chExt cx="937792" cy="800856"/>
          </a:xfrm>
        </p:grpSpPr>
        <p:sp>
          <p:nvSpPr>
            <p:cNvPr id="33" name="文本框 32"/>
            <p:cNvSpPr txBox="1"/>
            <p:nvPr/>
          </p:nvSpPr>
          <p:spPr>
            <a:xfrm>
              <a:off x="6011451" y="1515514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6469528" y="1836171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046565" y="2875162"/>
            <a:ext cx="2415354" cy="343984"/>
            <a:chOff x="4046565" y="2941837"/>
            <a:chExt cx="2415354" cy="343984"/>
          </a:xfrm>
        </p:grpSpPr>
        <p:sp>
          <p:nvSpPr>
            <p:cNvPr id="36" name="文本框 35"/>
            <p:cNvSpPr txBox="1"/>
            <p:nvPr/>
          </p:nvSpPr>
          <p:spPr>
            <a:xfrm>
              <a:off x="4046565" y="2941837"/>
              <a:ext cx="2415354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4071964" y="3285821"/>
              <a:ext cx="2389955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5978107" y="3755322"/>
            <a:ext cx="937792" cy="753522"/>
            <a:chOff x="5978107" y="3821997"/>
            <a:chExt cx="937792" cy="75352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6480391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978107" y="3821997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设备就绪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 flipV="1">
            <a:off x="6480347" y="4587048"/>
            <a:ext cx="0" cy="863539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46564" y="4028646"/>
            <a:ext cx="0" cy="1401714"/>
            <a:chOff x="4046564" y="4095321"/>
            <a:chExt cx="0" cy="1401714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4046564" y="4095321"/>
              <a:ext cx="0" cy="489527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4046564" y="4652545"/>
              <a:ext cx="0" cy="844490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4046565" y="5134311"/>
            <a:ext cx="2424546" cy="343984"/>
            <a:chOff x="4046565" y="5200986"/>
            <a:chExt cx="2424546" cy="343984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062728" y="5544970"/>
              <a:ext cx="2408383" cy="0"/>
            </a:xfrm>
            <a:prstGeom prst="line">
              <a:avLst/>
            </a:prstGeom>
            <a:noFill/>
            <a:ln w="508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4046565" y="5200986"/>
              <a:ext cx="2415354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设备准备数据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008580" y="4175110"/>
            <a:ext cx="896348" cy="361484"/>
            <a:chOff x="4008580" y="4241785"/>
            <a:chExt cx="896348" cy="361484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084113" y="4603269"/>
              <a:ext cx="691087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4008580" y="4241785"/>
              <a:ext cx="89634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5118683" y="4185995"/>
            <a:ext cx="114744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用户进程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34978" y="4564345"/>
            <a:ext cx="1253607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查询状态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534032" y="3719236"/>
            <a:ext cx="1045744" cy="391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启动定时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094518" y="4196979"/>
            <a:ext cx="1134529" cy="340116"/>
            <a:chOff x="7094518" y="4263654"/>
            <a:chExt cx="1134529" cy="340116"/>
          </a:xfrm>
        </p:grpSpPr>
        <p:sp>
          <p:nvSpPr>
            <p:cNvPr id="56" name="文本框 55"/>
            <p:cNvSpPr txBox="1"/>
            <p:nvPr/>
          </p:nvSpPr>
          <p:spPr>
            <a:xfrm>
              <a:off x="7094518" y="4263654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中断服务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276485" y="4603770"/>
              <a:ext cx="715453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6789998" y="3749474"/>
            <a:ext cx="937792" cy="759370"/>
            <a:chOff x="6789998" y="3816149"/>
            <a:chExt cx="937792" cy="759370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7236133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6789998" y="3816149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定时到</a:t>
              </a:r>
              <a:endPara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620460" y="3740830"/>
            <a:ext cx="937792" cy="753522"/>
            <a:chOff x="7444876" y="3821997"/>
            <a:chExt cx="937792" cy="753522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7871964" y="4095320"/>
              <a:ext cx="0" cy="480199"/>
            </a:xfrm>
            <a:prstGeom prst="line">
              <a:avLst/>
            </a:prstGeom>
            <a:noFill/>
            <a:ln w="19050" cap="sq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7444876" y="3821997"/>
              <a:ext cx="937792" cy="2175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唤醒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24584" y="4190388"/>
            <a:ext cx="896348" cy="346257"/>
            <a:chOff x="8724584" y="4257063"/>
            <a:chExt cx="896348" cy="346257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8840689" y="4603320"/>
              <a:ext cx="691087" cy="0"/>
            </a:xfrm>
            <a:prstGeom prst="line">
              <a:avLst/>
            </a:prstGeom>
            <a:noFill/>
            <a:ln w="50800" cap="sq">
              <a:solidFill>
                <a:srgbClr val="00B0F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8724584" y="4257063"/>
              <a:ext cx="896348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进程调度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7979201" y="4190388"/>
            <a:ext cx="819271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P2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353207" y="4193583"/>
            <a:ext cx="1448563" cy="663944"/>
            <a:chOff x="9353207" y="4260258"/>
            <a:chExt cx="1448563" cy="663944"/>
          </a:xfrm>
        </p:grpSpPr>
        <p:sp>
          <p:nvSpPr>
            <p:cNvPr id="69" name="文本框 68"/>
            <p:cNvSpPr txBox="1"/>
            <p:nvPr/>
          </p:nvSpPr>
          <p:spPr>
            <a:xfrm>
              <a:off x="9510226" y="4260258"/>
              <a:ext cx="1134529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用户进程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P1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353207" y="4647203"/>
              <a:ext cx="1448563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实际传输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9598711" y="4536594"/>
            <a:ext cx="976924" cy="0"/>
          </a:xfrm>
          <a:prstGeom prst="line">
            <a:avLst/>
          </a:prstGeom>
          <a:noFill/>
          <a:ln w="5080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程序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查询方式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73" name="Text Box 6"/>
          <p:cNvSpPr txBox="1">
            <a:spLocks noChangeArrowheads="1"/>
          </p:cNvSpPr>
          <p:nvPr/>
        </p:nvSpPr>
        <p:spPr bwMode="auto">
          <a:xfrm>
            <a:off x="729573" y="984140"/>
            <a:ext cx="3896674" cy="43088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200" dirty="0" smtClean="0">
                <a:latin typeface="+mn-ea"/>
                <a:ea typeface="+mn-ea"/>
                <a:sym typeface="Wingdings" panose="05000000000000000000" pitchFamily="2" charset="2"/>
              </a:rPr>
              <a:t>程序查询方式的流程</a:t>
            </a:r>
            <a:endParaRPr lang="en-US" altLang="zh-CN" sz="22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/>
      <p:bldP spid="52" grpId="0"/>
      <p:bldP spid="53" grpId="0"/>
      <p:bldP spid="54" grpId="0"/>
      <p:bldP spid="67" grpId="0"/>
      <p:bldP spid="6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8313" y="1688793"/>
            <a:ext cx="1041763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300" dirty="0" smtClean="0">
                <a:latin typeface="+mn-ea"/>
              </a:rPr>
              <a:t>中断</a:t>
            </a:r>
            <a:r>
              <a:rPr lang="zh-CN" altLang="en-US" sz="2300" dirty="0">
                <a:latin typeface="+mn-ea"/>
              </a:rPr>
              <a:t>是在发生一个外部事件</a:t>
            </a:r>
            <a:r>
              <a:rPr lang="zh-CN" altLang="en-US" sz="2300" dirty="0" smtClean="0">
                <a:latin typeface="+mn-ea"/>
              </a:rPr>
              <a:t>时暂时中止</a:t>
            </a:r>
            <a:r>
              <a:rPr lang="en-US" altLang="zh-CN" sz="2300" dirty="0" smtClean="0">
                <a:latin typeface="+mn-ea"/>
              </a:rPr>
              <a:t>CPU</a:t>
            </a:r>
            <a:r>
              <a:rPr lang="zh-CN" altLang="en-US" sz="2300" dirty="0" smtClean="0">
                <a:latin typeface="+mn-ea"/>
              </a:rPr>
              <a:t>正在执行的程序而调用与外部事件相关的处理程序</a:t>
            </a:r>
            <a:r>
              <a:rPr lang="en-US" altLang="zh-CN" sz="2300" dirty="0" smtClean="0">
                <a:latin typeface="+mn-ea"/>
              </a:rPr>
              <a:t>(</a:t>
            </a:r>
            <a:r>
              <a:rPr lang="zh-CN" altLang="en-US" sz="2300" dirty="0" smtClean="0">
                <a:latin typeface="+mn-ea"/>
              </a:rPr>
              <a:t>称为中断服务</a:t>
            </a:r>
            <a:r>
              <a:rPr lang="zh-CN" altLang="en-US" sz="2300" dirty="0">
                <a:latin typeface="+mn-ea"/>
              </a:rPr>
              <a:t>子</a:t>
            </a:r>
            <a:r>
              <a:rPr lang="zh-CN" altLang="en-US" sz="2300" dirty="0" smtClean="0">
                <a:latin typeface="+mn-ea"/>
              </a:rPr>
              <a:t>程序</a:t>
            </a:r>
            <a:r>
              <a:rPr lang="en-US" altLang="zh-CN" sz="2300" dirty="0">
                <a:latin typeface="+mn-ea"/>
              </a:rPr>
              <a:t>)</a:t>
            </a:r>
            <a:r>
              <a:rPr lang="zh-CN" altLang="en-US" sz="2300" dirty="0">
                <a:latin typeface="+mn-ea"/>
              </a:rPr>
              <a:t>的</a:t>
            </a:r>
            <a:r>
              <a:rPr lang="zh-CN" altLang="en-US" sz="2300" dirty="0" smtClean="0">
                <a:latin typeface="+mn-ea"/>
              </a:rPr>
              <a:t>过程，中断服务子程序完成后又</a:t>
            </a:r>
            <a:r>
              <a:rPr lang="zh-CN" altLang="en-US" sz="2300" dirty="0" smtClean="0">
                <a:solidFill>
                  <a:srgbClr val="0000FF"/>
                </a:solidFill>
                <a:latin typeface="+mn-ea"/>
              </a:rPr>
              <a:t>自动返回</a:t>
            </a:r>
            <a:r>
              <a:rPr lang="zh-CN" altLang="en-US" sz="2300" dirty="0" smtClean="0">
                <a:latin typeface="+mn-ea"/>
              </a:rPr>
              <a:t>到被前面暂时被中止的服务程序中继续执行。</a:t>
            </a:r>
            <a:endParaRPr lang="zh-CN" altLang="en-US" sz="2300" dirty="0">
              <a:latin typeface="+mn-ea"/>
            </a:endParaRPr>
          </a:p>
        </p:txBody>
      </p:sp>
      <p:grpSp>
        <p:nvGrpSpPr>
          <p:cNvPr id="6" name="Group 12"/>
          <p:cNvGrpSpPr/>
          <p:nvPr/>
        </p:nvGrpSpPr>
        <p:grpSpPr bwMode="auto">
          <a:xfrm>
            <a:off x="3402467" y="3352128"/>
            <a:ext cx="1909763" cy="2524125"/>
            <a:chOff x="878" y="2058"/>
            <a:chExt cx="1203" cy="159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878" y="2064"/>
              <a:ext cx="418" cy="2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>
              <a:lvl1pP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Main</a:t>
              </a:r>
              <a:r>
                <a:rPr lang="en-US" altLang="zh-CN" sz="2200" dirty="0"/>
                <a:t> </a:t>
              </a:r>
              <a:endParaRPr lang="en-US" altLang="zh-CN" sz="2200" dirty="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4" y="23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1152" y="2352"/>
              <a:ext cx="864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968" y="2352"/>
              <a:ext cx="0" cy="72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 flipV="1">
              <a:off x="1152" y="2640"/>
              <a:ext cx="816" cy="43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104" y="264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1759" y="2058"/>
              <a:ext cx="322" cy="2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Sub 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11527" y="1030366"/>
            <a:ext cx="3473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程序中断的流程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11527" y="1030366"/>
            <a:ext cx="3473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程序中断的流程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50" name="image36.png"/>
          <p:cNvPicPr/>
          <p:nvPr/>
        </p:nvPicPr>
        <p:blipFill rotWithShape="1">
          <a:blip r:embed="rId1" cstate="print"/>
          <a:srcRect t="64051"/>
          <a:stretch>
            <a:fillRect/>
          </a:stretch>
        </p:blipFill>
        <p:spPr>
          <a:xfrm>
            <a:off x="1937658" y="2045562"/>
            <a:ext cx="7467600" cy="11739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8403" y="4011524"/>
            <a:ext cx="9875682" cy="204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提高</a:t>
            </a:r>
            <a:r>
              <a:rPr lang="en-US" altLang="zh-CN" sz="2300" dirty="0" smtClean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的使用</a:t>
            </a:r>
            <a:r>
              <a:rPr lang="zh-CN" altLang="en-US" sz="2300" dirty="0" smtClean="0">
                <a:latin typeface="+mn-ea"/>
              </a:rPr>
              <a:t>效率 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300" dirty="0" smtClean="0">
                <a:latin typeface="+mn-ea"/>
              </a:rPr>
              <a:t>主动</a:t>
            </a:r>
            <a:r>
              <a:rPr lang="zh-CN" altLang="en-US" sz="2300" dirty="0">
                <a:latin typeface="+mn-ea"/>
              </a:rPr>
              <a:t>告知机制</a:t>
            </a:r>
            <a:r>
              <a:rPr lang="zh-CN" altLang="en-US" sz="2300" dirty="0" smtClean="0">
                <a:latin typeface="+mn-ea"/>
              </a:rPr>
              <a:t>避免反复查询，仍</a:t>
            </a:r>
            <a:r>
              <a:rPr lang="zh-CN" altLang="en-US" sz="2300" dirty="0">
                <a:latin typeface="+mn-ea"/>
              </a:rPr>
              <a:t>需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 smtClean="0">
                <a:latin typeface="+mn-ea"/>
              </a:rPr>
              <a:t>占用</a:t>
            </a:r>
            <a:r>
              <a:rPr lang="en-US" altLang="zh-CN" sz="2300" dirty="0" smtClean="0">
                <a:latin typeface="+mn-ea"/>
              </a:rPr>
              <a:t>(</a:t>
            </a:r>
            <a:r>
              <a:rPr lang="zh-CN" altLang="en-US" sz="2300" dirty="0" smtClean="0">
                <a:latin typeface="+mn-ea"/>
              </a:rPr>
              <a:t>中断</a:t>
            </a:r>
            <a:r>
              <a:rPr lang="zh-CN" altLang="en-US" sz="2300" dirty="0">
                <a:latin typeface="+mn-ea"/>
              </a:rPr>
              <a:t>服务</a:t>
            </a:r>
            <a:r>
              <a:rPr lang="zh-CN" altLang="en-US" sz="2300" dirty="0" smtClean="0">
                <a:latin typeface="+mn-ea"/>
              </a:rPr>
              <a:t>子程序</a:t>
            </a:r>
            <a:r>
              <a:rPr lang="en-US" altLang="zh-CN" sz="2300" dirty="0" smtClean="0">
                <a:latin typeface="+mn-ea"/>
              </a:rPr>
              <a:t>+</a:t>
            </a:r>
            <a:r>
              <a:rPr lang="zh-CN" altLang="en-US" sz="2300" dirty="0">
                <a:latin typeface="+mn-ea"/>
              </a:rPr>
              <a:t>中断开销）</a:t>
            </a:r>
            <a:endParaRPr lang="en-US" altLang="zh-CN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适合</a:t>
            </a:r>
            <a:r>
              <a:rPr lang="zh-CN" altLang="en-US" sz="2300" dirty="0">
                <a:latin typeface="+mn-ea"/>
              </a:rPr>
              <a:t>随机出现的服务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相关控制电路相对复杂，</a:t>
            </a:r>
            <a:r>
              <a:rPr lang="zh-CN" altLang="en-US" sz="2300" dirty="0" smtClean="0">
                <a:latin typeface="+mn-ea"/>
              </a:rPr>
              <a:t>需要</a:t>
            </a:r>
            <a:r>
              <a:rPr lang="zh-CN" altLang="en-US" sz="2300" dirty="0">
                <a:latin typeface="+mn-ea"/>
              </a:rPr>
              <a:t>专门的硬件</a:t>
            </a:r>
            <a:endParaRPr lang="en-US" altLang="zh-CN" sz="2300" dirty="0">
              <a:latin typeface="+mn-ea"/>
            </a:endParaRPr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1153040" y="3449832"/>
            <a:ext cx="55634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程序中断输入输出方式的特点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2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3173" y="1047181"/>
            <a:ext cx="3513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中断分类与作用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903519" y="2544848"/>
            <a:ext cx="6574971" cy="3202806"/>
          </a:xfrm>
          <a:prstGeom prst="roundRect">
            <a:avLst>
              <a:gd name="adj" fmla="val 34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1027553" y="3959982"/>
            <a:ext cx="5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>
                <a:latin typeface="+mn-ea"/>
              </a:rPr>
              <a:t>中断</a:t>
            </a:r>
            <a:endParaRPr lang="zh-CN" altLang="en-US" sz="2200">
              <a:latin typeface="+mn-ea"/>
            </a:endParaRPr>
          </a:p>
        </p:txBody>
      </p:sp>
      <p:sp>
        <p:nvSpPr>
          <p:cNvPr id="7" name="任意多边形 12"/>
          <p:cNvSpPr/>
          <p:nvPr/>
        </p:nvSpPr>
        <p:spPr bwMode="auto">
          <a:xfrm>
            <a:off x="1777995" y="3344033"/>
            <a:ext cx="206375" cy="1673225"/>
          </a:xfrm>
          <a:custGeom>
            <a:avLst/>
            <a:gdLst>
              <a:gd name="T0" fmla="*/ 2147483647 w 130"/>
              <a:gd name="T1" fmla="*/ 0 h 1054"/>
              <a:gd name="T2" fmla="*/ 2147483647 w 130"/>
              <a:gd name="T3" fmla="*/ 2147483647 h 1054"/>
              <a:gd name="T4" fmla="*/ 2147483647 w 130"/>
              <a:gd name="T5" fmla="*/ 2147483647 h 1054"/>
              <a:gd name="T6" fmla="*/ 2147483647 w 130"/>
              <a:gd name="T7" fmla="*/ 2147483647 h 1054"/>
              <a:gd name="T8" fmla="*/ 2147483647 w 130"/>
              <a:gd name="T9" fmla="*/ 2147483647 h 1054"/>
              <a:gd name="T10" fmla="*/ 2147483647 w 130"/>
              <a:gd name="T11" fmla="*/ 2147483647 h 1054"/>
              <a:gd name="T12" fmla="*/ 2147483647 w 130"/>
              <a:gd name="T13" fmla="*/ 2147483647 h 1054"/>
              <a:gd name="T14" fmla="*/ 2147483647 w 130"/>
              <a:gd name="T15" fmla="*/ 2147483647 h 1054"/>
              <a:gd name="T16" fmla="*/ 2147483647 w 130"/>
              <a:gd name="T17" fmla="*/ 2147483647 h 1054"/>
              <a:gd name="T18" fmla="*/ 2147483647 w 130"/>
              <a:gd name="T19" fmla="*/ 2147483647 h 1054"/>
              <a:gd name="T20" fmla="*/ 2147483647 w 130"/>
              <a:gd name="T21" fmla="*/ 2147483647 h 1054"/>
              <a:gd name="T22" fmla="*/ 2147483647 w 130"/>
              <a:gd name="T23" fmla="*/ 2147483647 h 1054"/>
              <a:gd name="T24" fmla="*/ 2147483647 w 130"/>
              <a:gd name="T25" fmla="*/ 2147483647 h 1054"/>
              <a:gd name="T26" fmla="*/ 2147483647 w 130"/>
              <a:gd name="T27" fmla="*/ 2147483647 h 1054"/>
              <a:gd name="T28" fmla="*/ 2147483647 w 130"/>
              <a:gd name="T29" fmla="*/ 2147483647 h 1054"/>
              <a:gd name="T30" fmla="*/ 0 w 130"/>
              <a:gd name="T31" fmla="*/ 2147483647 h 1054"/>
              <a:gd name="T32" fmla="*/ 2147483647 w 130"/>
              <a:gd name="T33" fmla="*/ 2147483647 h 1054"/>
              <a:gd name="T34" fmla="*/ 2147483647 w 130"/>
              <a:gd name="T35" fmla="*/ 2147483647 h 1054"/>
              <a:gd name="T36" fmla="*/ 2147483647 w 130"/>
              <a:gd name="T37" fmla="*/ 2147483647 h 1054"/>
              <a:gd name="T38" fmla="*/ 2147483647 w 130"/>
              <a:gd name="T39" fmla="*/ 2147483647 h 1054"/>
              <a:gd name="T40" fmla="*/ 2147483647 w 130"/>
              <a:gd name="T41" fmla="*/ 2147483647 h 1054"/>
              <a:gd name="T42" fmla="*/ 2147483647 w 130"/>
              <a:gd name="T43" fmla="*/ 2147483647 h 1054"/>
              <a:gd name="T44" fmla="*/ 2147483647 w 130"/>
              <a:gd name="T45" fmla="*/ 2147483647 h 1054"/>
              <a:gd name="T46" fmla="*/ 2147483647 w 130"/>
              <a:gd name="T47" fmla="*/ 2147483647 h 1054"/>
              <a:gd name="T48" fmla="*/ 2147483647 w 130"/>
              <a:gd name="T49" fmla="*/ 2147483647 h 1054"/>
              <a:gd name="T50" fmla="*/ 2147483647 w 130"/>
              <a:gd name="T51" fmla="*/ 2147483647 h 1054"/>
              <a:gd name="T52" fmla="*/ 2147483647 w 130"/>
              <a:gd name="T53" fmla="*/ 2147483647 h 1054"/>
              <a:gd name="T54" fmla="*/ 2147483647 w 130"/>
              <a:gd name="T55" fmla="*/ 2147483647 h 1054"/>
              <a:gd name="T56" fmla="*/ 2147483647 w 130"/>
              <a:gd name="T57" fmla="*/ 2147483647 h 1054"/>
              <a:gd name="T58" fmla="*/ 2147483647 w 130"/>
              <a:gd name="T59" fmla="*/ 2147483647 h 1054"/>
              <a:gd name="T60" fmla="*/ 2147483647 w 130"/>
              <a:gd name="T61" fmla="*/ 2147483647 h 10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0" h="1054">
                <a:moveTo>
                  <a:pt x="130" y="0"/>
                </a:moveTo>
                <a:lnTo>
                  <a:pt x="116" y="2"/>
                </a:lnTo>
                <a:lnTo>
                  <a:pt x="105" y="7"/>
                </a:lnTo>
                <a:lnTo>
                  <a:pt x="93" y="16"/>
                </a:lnTo>
                <a:lnTo>
                  <a:pt x="84" y="27"/>
                </a:lnTo>
                <a:lnTo>
                  <a:pt x="71" y="55"/>
                </a:lnTo>
                <a:lnTo>
                  <a:pt x="68" y="71"/>
                </a:lnTo>
                <a:lnTo>
                  <a:pt x="66" y="89"/>
                </a:lnTo>
                <a:lnTo>
                  <a:pt x="66" y="441"/>
                </a:lnTo>
                <a:lnTo>
                  <a:pt x="64" y="459"/>
                </a:lnTo>
                <a:lnTo>
                  <a:pt x="61" y="475"/>
                </a:lnTo>
                <a:lnTo>
                  <a:pt x="48" y="502"/>
                </a:lnTo>
                <a:lnTo>
                  <a:pt x="36" y="513"/>
                </a:lnTo>
                <a:lnTo>
                  <a:pt x="25" y="520"/>
                </a:lnTo>
                <a:lnTo>
                  <a:pt x="14" y="525"/>
                </a:lnTo>
                <a:lnTo>
                  <a:pt x="0" y="527"/>
                </a:lnTo>
                <a:lnTo>
                  <a:pt x="14" y="529"/>
                </a:lnTo>
                <a:lnTo>
                  <a:pt x="25" y="534"/>
                </a:lnTo>
                <a:lnTo>
                  <a:pt x="36" y="543"/>
                </a:lnTo>
                <a:lnTo>
                  <a:pt x="48" y="554"/>
                </a:lnTo>
                <a:lnTo>
                  <a:pt x="61" y="582"/>
                </a:lnTo>
                <a:lnTo>
                  <a:pt x="64" y="597"/>
                </a:lnTo>
                <a:lnTo>
                  <a:pt x="66" y="616"/>
                </a:lnTo>
                <a:lnTo>
                  <a:pt x="66" y="968"/>
                </a:lnTo>
                <a:lnTo>
                  <a:pt x="68" y="986"/>
                </a:lnTo>
                <a:lnTo>
                  <a:pt x="71" y="1002"/>
                </a:lnTo>
                <a:lnTo>
                  <a:pt x="84" y="1029"/>
                </a:lnTo>
                <a:lnTo>
                  <a:pt x="93" y="1040"/>
                </a:lnTo>
                <a:lnTo>
                  <a:pt x="105" y="1047"/>
                </a:lnTo>
                <a:lnTo>
                  <a:pt x="116" y="1052"/>
                </a:lnTo>
                <a:lnTo>
                  <a:pt x="130" y="1054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2059584" y="3076902"/>
            <a:ext cx="1974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内中断（异常）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2083008" y="4847981"/>
            <a:ext cx="8463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外中断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0" name="任意多边形 22"/>
          <p:cNvSpPr/>
          <p:nvPr/>
        </p:nvSpPr>
        <p:spPr bwMode="auto">
          <a:xfrm>
            <a:off x="4073574" y="2842783"/>
            <a:ext cx="201613" cy="701675"/>
          </a:xfrm>
          <a:custGeom>
            <a:avLst/>
            <a:gdLst>
              <a:gd name="T0" fmla="*/ 2147483647 w 127"/>
              <a:gd name="T1" fmla="*/ 0 h 442"/>
              <a:gd name="T2" fmla="*/ 2147483647 w 127"/>
              <a:gd name="T3" fmla="*/ 2147483647 h 442"/>
              <a:gd name="T4" fmla="*/ 2147483647 w 127"/>
              <a:gd name="T5" fmla="*/ 2147483647 h 442"/>
              <a:gd name="T6" fmla="*/ 2147483647 w 127"/>
              <a:gd name="T7" fmla="*/ 2147483647 h 442"/>
              <a:gd name="T8" fmla="*/ 2147483647 w 127"/>
              <a:gd name="T9" fmla="*/ 2147483647 h 442"/>
              <a:gd name="T10" fmla="*/ 2147483647 w 127"/>
              <a:gd name="T11" fmla="*/ 2147483647 h 442"/>
              <a:gd name="T12" fmla="*/ 2147483647 w 127"/>
              <a:gd name="T13" fmla="*/ 2147483647 h 442"/>
              <a:gd name="T14" fmla="*/ 2147483647 w 127"/>
              <a:gd name="T15" fmla="*/ 2147483647 h 442"/>
              <a:gd name="T16" fmla="*/ 2147483647 w 127"/>
              <a:gd name="T17" fmla="*/ 2147483647 h 442"/>
              <a:gd name="T18" fmla="*/ 2147483647 w 127"/>
              <a:gd name="T19" fmla="*/ 2147483647 h 442"/>
              <a:gd name="T20" fmla="*/ 2147483647 w 127"/>
              <a:gd name="T21" fmla="*/ 2147483647 h 442"/>
              <a:gd name="T22" fmla="*/ 0 w 127"/>
              <a:gd name="T23" fmla="*/ 2147483647 h 442"/>
              <a:gd name="T24" fmla="*/ 2147483647 w 127"/>
              <a:gd name="T25" fmla="*/ 2147483647 h 442"/>
              <a:gd name="T26" fmla="*/ 2147483647 w 127"/>
              <a:gd name="T27" fmla="*/ 2147483647 h 442"/>
              <a:gd name="T28" fmla="*/ 2147483647 w 127"/>
              <a:gd name="T29" fmla="*/ 2147483647 h 442"/>
              <a:gd name="T30" fmla="*/ 2147483647 w 127"/>
              <a:gd name="T31" fmla="*/ 2147483647 h 442"/>
              <a:gd name="T32" fmla="*/ 2147483647 w 127"/>
              <a:gd name="T33" fmla="*/ 2147483647 h 442"/>
              <a:gd name="T34" fmla="*/ 2147483647 w 127"/>
              <a:gd name="T35" fmla="*/ 2147483647 h 442"/>
              <a:gd name="T36" fmla="*/ 2147483647 w 127"/>
              <a:gd name="T37" fmla="*/ 2147483647 h 442"/>
              <a:gd name="T38" fmla="*/ 2147483647 w 127"/>
              <a:gd name="T39" fmla="*/ 2147483647 h 442"/>
              <a:gd name="T40" fmla="*/ 2147483647 w 127"/>
              <a:gd name="T41" fmla="*/ 2147483647 h 442"/>
              <a:gd name="T42" fmla="*/ 2147483647 w 127"/>
              <a:gd name="T43" fmla="*/ 2147483647 h 442"/>
              <a:gd name="T44" fmla="*/ 2147483647 w 127"/>
              <a:gd name="T45" fmla="*/ 2147483647 h 4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2">
                <a:moveTo>
                  <a:pt x="127" y="0"/>
                </a:moveTo>
                <a:lnTo>
                  <a:pt x="102" y="2"/>
                </a:lnTo>
                <a:lnTo>
                  <a:pt x="81" y="11"/>
                </a:lnTo>
                <a:lnTo>
                  <a:pt x="68" y="22"/>
                </a:lnTo>
                <a:lnTo>
                  <a:pt x="66" y="29"/>
                </a:lnTo>
                <a:lnTo>
                  <a:pt x="63" y="36"/>
                </a:lnTo>
                <a:lnTo>
                  <a:pt x="63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5"/>
                </a:lnTo>
                <a:lnTo>
                  <a:pt x="61" y="252"/>
                </a:lnTo>
                <a:lnTo>
                  <a:pt x="63" y="259"/>
                </a:lnTo>
                <a:lnTo>
                  <a:pt x="63" y="406"/>
                </a:lnTo>
                <a:lnTo>
                  <a:pt x="66" y="413"/>
                </a:lnTo>
                <a:lnTo>
                  <a:pt x="68" y="420"/>
                </a:lnTo>
                <a:lnTo>
                  <a:pt x="81" y="431"/>
                </a:lnTo>
                <a:lnTo>
                  <a:pt x="102" y="440"/>
                </a:lnTo>
                <a:lnTo>
                  <a:pt x="127" y="442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1" name="矩形 24"/>
          <p:cNvSpPr>
            <a:spLocks noChangeArrowheads="1"/>
          </p:cNvSpPr>
          <p:nvPr/>
        </p:nvSpPr>
        <p:spPr bwMode="auto">
          <a:xfrm>
            <a:off x="4325795" y="2587123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自愿中断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2" name="矩形 25"/>
          <p:cNvSpPr>
            <a:spLocks noChangeArrowheads="1"/>
          </p:cNvSpPr>
          <p:nvPr/>
        </p:nvSpPr>
        <p:spPr bwMode="auto">
          <a:xfrm>
            <a:off x="5495417" y="2565271"/>
            <a:ext cx="56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——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3" name="矩形 26"/>
          <p:cNvSpPr>
            <a:spLocks noChangeArrowheads="1"/>
          </p:cNvSpPr>
          <p:nvPr/>
        </p:nvSpPr>
        <p:spPr bwMode="auto">
          <a:xfrm>
            <a:off x="6137110" y="2588392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指令中断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4" name="矩形 29"/>
          <p:cNvSpPr>
            <a:spLocks noChangeArrowheads="1"/>
          </p:cNvSpPr>
          <p:nvPr/>
        </p:nvSpPr>
        <p:spPr bwMode="auto">
          <a:xfrm>
            <a:off x="4416946" y="3377133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强迫中断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5" name="任意多边形 31"/>
          <p:cNvSpPr/>
          <p:nvPr/>
        </p:nvSpPr>
        <p:spPr bwMode="auto">
          <a:xfrm>
            <a:off x="5616528" y="3198004"/>
            <a:ext cx="201612" cy="703263"/>
          </a:xfrm>
          <a:custGeom>
            <a:avLst/>
            <a:gdLst>
              <a:gd name="T0" fmla="*/ 2147483647 w 127"/>
              <a:gd name="T1" fmla="*/ 0 h 443"/>
              <a:gd name="T2" fmla="*/ 2147483647 w 127"/>
              <a:gd name="T3" fmla="*/ 2147483647 h 443"/>
              <a:gd name="T4" fmla="*/ 2147483647 w 127"/>
              <a:gd name="T5" fmla="*/ 2147483647 h 443"/>
              <a:gd name="T6" fmla="*/ 2147483647 w 127"/>
              <a:gd name="T7" fmla="*/ 2147483647 h 443"/>
              <a:gd name="T8" fmla="*/ 2147483647 w 127"/>
              <a:gd name="T9" fmla="*/ 2147483647 h 443"/>
              <a:gd name="T10" fmla="*/ 2147483647 w 127"/>
              <a:gd name="T11" fmla="*/ 2147483647 h 443"/>
              <a:gd name="T12" fmla="*/ 2147483647 w 127"/>
              <a:gd name="T13" fmla="*/ 2147483647 h 443"/>
              <a:gd name="T14" fmla="*/ 2147483647 w 127"/>
              <a:gd name="T15" fmla="*/ 2147483647 h 443"/>
              <a:gd name="T16" fmla="*/ 2147483647 w 127"/>
              <a:gd name="T17" fmla="*/ 2147483647 h 443"/>
              <a:gd name="T18" fmla="*/ 2147483647 w 127"/>
              <a:gd name="T19" fmla="*/ 2147483647 h 443"/>
              <a:gd name="T20" fmla="*/ 2147483647 w 127"/>
              <a:gd name="T21" fmla="*/ 2147483647 h 443"/>
              <a:gd name="T22" fmla="*/ 0 w 127"/>
              <a:gd name="T23" fmla="*/ 2147483647 h 443"/>
              <a:gd name="T24" fmla="*/ 2147483647 w 127"/>
              <a:gd name="T25" fmla="*/ 2147483647 h 443"/>
              <a:gd name="T26" fmla="*/ 2147483647 w 127"/>
              <a:gd name="T27" fmla="*/ 2147483647 h 443"/>
              <a:gd name="T28" fmla="*/ 2147483647 w 127"/>
              <a:gd name="T29" fmla="*/ 2147483647 h 443"/>
              <a:gd name="T30" fmla="*/ 2147483647 w 127"/>
              <a:gd name="T31" fmla="*/ 2147483647 h 443"/>
              <a:gd name="T32" fmla="*/ 2147483647 w 127"/>
              <a:gd name="T33" fmla="*/ 2147483647 h 443"/>
              <a:gd name="T34" fmla="*/ 2147483647 w 127"/>
              <a:gd name="T35" fmla="*/ 2147483647 h 443"/>
              <a:gd name="T36" fmla="*/ 2147483647 w 127"/>
              <a:gd name="T37" fmla="*/ 2147483647 h 443"/>
              <a:gd name="T38" fmla="*/ 2147483647 w 127"/>
              <a:gd name="T39" fmla="*/ 2147483647 h 443"/>
              <a:gd name="T40" fmla="*/ 2147483647 w 127"/>
              <a:gd name="T41" fmla="*/ 2147483647 h 443"/>
              <a:gd name="T42" fmla="*/ 2147483647 w 127"/>
              <a:gd name="T43" fmla="*/ 2147483647 h 443"/>
              <a:gd name="T44" fmla="*/ 2147483647 w 127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3">
                <a:moveTo>
                  <a:pt x="127" y="0"/>
                </a:moveTo>
                <a:lnTo>
                  <a:pt x="102" y="2"/>
                </a:lnTo>
                <a:lnTo>
                  <a:pt x="82" y="11"/>
                </a:lnTo>
                <a:lnTo>
                  <a:pt x="68" y="22"/>
                </a:lnTo>
                <a:lnTo>
                  <a:pt x="66" y="29"/>
                </a:lnTo>
                <a:lnTo>
                  <a:pt x="64" y="36"/>
                </a:lnTo>
                <a:lnTo>
                  <a:pt x="64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3"/>
                </a:lnTo>
                <a:lnTo>
                  <a:pt x="61" y="249"/>
                </a:lnTo>
                <a:lnTo>
                  <a:pt x="64" y="256"/>
                </a:lnTo>
                <a:lnTo>
                  <a:pt x="64" y="404"/>
                </a:lnTo>
                <a:lnTo>
                  <a:pt x="66" y="411"/>
                </a:lnTo>
                <a:lnTo>
                  <a:pt x="68" y="418"/>
                </a:lnTo>
                <a:lnTo>
                  <a:pt x="82" y="431"/>
                </a:lnTo>
                <a:lnTo>
                  <a:pt x="102" y="440"/>
                </a:lnTo>
                <a:lnTo>
                  <a:pt x="127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6" name="矩形 33"/>
          <p:cNvSpPr>
            <a:spLocks noChangeArrowheads="1"/>
          </p:cNvSpPr>
          <p:nvPr/>
        </p:nvSpPr>
        <p:spPr bwMode="auto">
          <a:xfrm>
            <a:off x="5940579" y="3096282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硬件故障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7" name="矩形 36"/>
          <p:cNvSpPr>
            <a:spLocks noChangeArrowheads="1"/>
          </p:cNvSpPr>
          <p:nvPr/>
        </p:nvSpPr>
        <p:spPr bwMode="auto">
          <a:xfrm>
            <a:off x="5940579" y="3678326"/>
            <a:ext cx="112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软件出错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8" name="任意多边形 38"/>
          <p:cNvSpPr/>
          <p:nvPr/>
        </p:nvSpPr>
        <p:spPr bwMode="auto">
          <a:xfrm>
            <a:off x="4329466" y="4591095"/>
            <a:ext cx="204788" cy="703262"/>
          </a:xfrm>
          <a:custGeom>
            <a:avLst/>
            <a:gdLst>
              <a:gd name="T0" fmla="*/ 2147483647 w 129"/>
              <a:gd name="T1" fmla="*/ 0 h 443"/>
              <a:gd name="T2" fmla="*/ 2147483647 w 129"/>
              <a:gd name="T3" fmla="*/ 2147483647 h 443"/>
              <a:gd name="T4" fmla="*/ 2147483647 w 129"/>
              <a:gd name="T5" fmla="*/ 2147483647 h 443"/>
              <a:gd name="T6" fmla="*/ 2147483647 w 129"/>
              <a:gd name="T7" fmla="*/ 2147483647 h 443"/>
              <a:gd name="T8" fmla="*/ 2147483647 w 129"/>
              <a:gd name="T9" fmla="*/ 2147483647 h 443"/>
              <a:gd name="T10" fmla="*/ 2147483647 w 129"/>
              <a:gd name="T11" fmla="*/ 2147483647 h 443"/>
              <a:gd name="T12" fmla="*/ 2147483647 w 129"/>
              <a:gd name="T13" fmla="*/ 2147483647 h 443"/>
              <a:gd name="T14" fmla="*/ 2147483647 w 129"/>
              <a:gd name="T15" fmla="*/ 2147483647 h 443"/>
              <a:gd name="T16" fmla="*/ 2147483647 w 129"/>
              <a:gd name="T17" fmla="*/ 2147483647 h 443"/>
              <a:gd name="T18" fmla="*/ 2147483647 w 129"/>
              <a:gd name="T19" fmla="*/ 2147483647 h 443"/>
              <a:gd name="T20" fmla="*/ 2147483647 w 129"/>
              <a:gd name="T21" fmla="*/ 2147483647 h 443"/>
              <a:gd name="T22" fmla="*/ 0 w 129"/>
              <a:gd name="T23" fmla="*/ 2147483647 h 443"/>
              <a:gd name="T24" fmla="*/ 2147483647 w 129"/>
              <a:gd name="T25" fmla="*/ 2147483647 h 443"/>
              <a:gd name="T26" fmla="*/ 2147483647 w 129"/>
              <a:gd name="T27" fmla="*/ 2147483647 h 443"/>
              <a:gd name="T28" fmla="*/ 2147483647 w 129"/>
              <a:gd name="T29" fmla="*/ 2147483647 h 443"/>
              <a:gd name="T30" fmla="*/ 2147483647 w 129"/>
              <a:gd name="T31" fmla="*/ 2147483647 h 443"/>
              <a:gd name="T32" fmla="*/ 2147483647 w 129"/>
              <a:gd name="T33" fmla="*/ 2147483647 h 443"/>
              <a:gd name="T34" fmla="*/ 2147483647 w 129"/>
              <a:gd name="T35" fmla="*/ 2147483647 h 443"/>
              <a:gd name="T36" fmla="*/ 2147483647 w 129"/>
              <a:gd name="T37" fmla="*/ 2147483647 h 443"/>
              <a:gd name="T38" fmla="*/ 2147483647 w 129"/>
              <a:gd name="T39" fmla="*/ 2147483647 h 443"/>
              <a:gd name="T40" fmla="*/ 2147483647 w 129"/>
              <a:gd name="T41" fmla="*/ 2147483647 h 443"/>
              <a:gd name="T42" fmla="*/ 2147483647 w 129"/>
              <a:gd name="T43" fmla="*/ 2147483647 h 443"/>
              <a:gd name="T44" fmla="*/ 2147483647 w 129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9" h="443">
                <a:moveTo>
                  <a:pt x="129" y="0"/>
                </a:moveTo>
                <a:lnTo>
                  <a:pt x="104" y="3"/>
                </a:lnTo>
                <a:lnTo>
                  <a:pt x="84" y="12"/>
                </a:lnTo>
                <a:lnTo>
                  <a:pt x="68" y="25"/>
                </a:lnTo>
                <a:lnTo>
                  <a:pt x="66" y="32"/>
                </a:lnTo>
                <a:lnTo>
                  <a:pt x="64" y="39"/>
                </a:lnTo>
                <a:lnTo>
                  <a:pt x="64" y="187"/>
                </a:lnTo>
                <a:lnTo>
                  <a:pt x="61" y="193"/>
                </a:lnTo>
                <a:lnTo>
                  <a:pt x="59" y="200"/>
                </a:lnTo>
                <a:lnTo>
                  <a:pt x="45" y="212"/>
                </a:lnTo>
                <a:lnTo>
                  <a:pt x="25" y="221"/>
                </a:lnTo>
                <a:lnTo>
                  <a:pt x="0" y="223"/>
                </a:lnTo>
                <a:lnTo>
                  <a:pt x="25" y="225"/>
                </a:lnTo>
                <a:lnTo>
                  <a:pt x="45" y="234"/>
                </a:lnTo>
                <a:lnTo>
                  <a:pt x="59" y="246"/>
                </a:lnTo>
                <a:lnTo>
                  <a:pt x="61" y="252"/>
                </a:lnTo>
                <a:lnTo>
                  <a:pt x="64" y="259"/>
                </a:lnTo>
                <a:lnTo>
                  <a:pt x="64" y="407"/>
                </a:lnTo>
                <a:lnTo>
                  <a:pt x="66" y="414"/>
                </a:lnTo>
                <a:lnTo>
                  <a:pt x="68" y="420"/>
                </a:lnTo>
                <a:lnTo>
                  <a:pt x="84" y="432"/>
                </a:lnTo>
                <a:lnTo>
                  <a:pt x="104" y="441"/>
                </a:lnTo>
                <a:lnTo>
                  <a:pt x="129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200">
              <a:latin typeface="+mn-ea"/>
            </a:endParaRPr>
          </a:p>
        </p:txBody>
      </p:sp>
      <p:sp>
        <p:nvSpPr>
          <p:cNvPr id="19" name="矩形 40"/>
          <p:cNvSpPr>
            <a:spLocks noChangeArrowheads="1"/>
          </p:cNvSpPr>
          <p:nvPr/>
        </p:nvSpPr>
        <p:spPr bwMode="auto">
          <a:xfrm>
            <a:off x="4625320" y="4479615"/>
            <a:ext cx="1692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不可屏蔽中断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4585753" y="5057768"/>
            <a:ext cx="14106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200" dirty="0">
                <a:latin typeface="+mn-ea"/>
              </a:rPr>
              <a:t>可屏蔽中断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2" name="矩形 19"/>
          <p:cNvSpPr>
            <a:spLocks noChangeArrowheads="1"/>
          </p:cNvSpPr>
          <p:nvPr/>
        </p:nvSpPr>
        <p:spPr bwMode="auto">
          <a:xfrm>
            <a:off x="3028032" y="4810019"/>
            <a:ext cx="12589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(</a:t>
            </a:r>
            <a:r>
              <a:rPr lang="zh-CN" altLang="en-US" sz="2200" dirty="0">
                <a:latin typeface="+mn-ea"/>
              </a:rPr>
              <a:t>强迫中断</a:t>
            </a:r>
            <a:r>
              <a:rPr lang="en-US" altLang="zh-CN" sz="2200" dirty="0">
                <a:latin typeface="+mn-ea"/>
              </a:rPr>
              <a:t>)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95260" y="2729809"/>
            <a:ext cx="2878810" cy="2564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主机</a:t>
            </a:r>
            <a:r>
              <a:rPr lang="zh-CN" altLang="en-US" sz="2300" dirty="0">
                <a:latin typeface="+mn-ea"/>
              </a:rPr>
              <a:t>外设并行工作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程序</a:t>
            </a:r>
            <a:r>
              <a:rPr lang="zh-CN" altLang="en-US" sz="2300" dirty="0">
                <a:latin typeface="+mn-ea"/>
              </a:rPr>
              <a:t>调试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故障</a:t>
            </a:r>
            <a:r>
              <a:rPr lang="zh-CN" altLang="en-US" sz="2300" dirty="0">
                <a:latin typeface="+mn-ea"/>
              </a:rPr>
              <a:t>处理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实时处理</a:t>
            </a:r>
            <a:endParaRPr lang="en-US" altLang="zh-CN" sz="2300" dirty="0">
              <a:latin typeface="+mn-ea"/>
            </a:endParaRPr>
          </a:p>
          <a:p>
            <a:pPr marL="0" lvl="1"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人机交互</a:t>
            </a:r>
            <a:endParaRPr lang="zh-CN" altLang="en-US" sz="2300" dirty="0">
              <a:latin typeface="+mn-ea"/>
            </a:endParaRP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98687" y="1821573"/>
            <a:ext cx="186944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中断分类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8011800" y="1843529"/>
            <a:ext cx="186944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</a:t>
            </a:r>
            <a:r>
              <a:rPr lang="zh-CN" altLang="en-US" sz="2300" dirty="0">
                <a:latin typeface="+mn-ea"/>
                <a:ea typeface="+mn-ea"/>
                <a:sym typeface="Wingdings" panose="05000000000000000000" pitchFamily="2" charset="2"/>
              </a:rPr>
              <a:t>作用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2" grpId="0"/>
      <p:bldP spid="2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6658" y="957658"/>
            <a:ext cx="2706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中断优先级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8" name="Text Box 2051"/>
          <p:cNvSpPr txBox="1">
            <a:spLocks noChangeArrowheads="1"/>
          </p:cNvSpPr>
          <p:nvPr/>
        </p:nvSpPr>
        <p:spPr bwMode="auto">
          <a:xfrm>
            <a:off x="1273627" y="2144909"/>
            <a:ext cx="10265229" cy="295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响应优先级</a:t>
            </a:r>
            <a:endParaRPr lang="en-US" altLang="zh-CN" sz="2300" dirty="0" smtClean="0">
              <a:latin typeface="+mn-ea"/>
              <a:ea typeface="+mn-ea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300" dirty="0" smtClean="0">
                <a:latin typeface="+mn-ea"/>
                <a:ea typeface="+mn-ea"/>
              </a:rPr>
              <a:t> </a:t>
            </a:r>
            <a:r>
              <a:rPr lang="zh-CN" altLang="en-US" sz="2300" dirty="0">
                <a:latin typeface="+mn-ea"/>
                <a:ea typeface="+mn-ea"/>
              </a:rPr>
              <a:t>是指外设发出中断请求后，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响应</a:t>
            </a:r>
            <a:r>
              <a:rPr lang="zh-CN" altLang="en-US" sz="2300" dirty="0" smtClean="0">
                <a:latin typeface="+mn-ea"/>
                <a:ea typeface="+mn-ea"/>
              </a:rPr>
              <a:t>中断</a:t>
            </a:r>
            <a:r>
              <a:rPr lang="zh-CN" altLang="en-US" sz="2300" dirty="0">
                <a:latin typeface="+mn-ea"/>
                <a:ea typeface="+mn-ea"/>
              </a:rPr>
              <a:t>请求</a:t>
            </a:r>
            <a:r>
              <a:rPr lang="zh-CN" altLang="en-US" sz="2300" dirty="0" smtClean="0">
                <a:latin typeface="+mn-ea"/>
                <a:ea typeface="+mn-ea"/>
              </a:rPr>
              <a:t>的</a:t>
            </a:r>
            <a:r>
              <a:rPr lang="zh-CN" altLang="en-US" sz="2300" dirty="0">
                <a:latin typeface="+mn-ea"/>
                <a:ea typeface="+mn-ea"/>
              </a:rPr>
              <a:t>先后</a:t>
            </a:r>
            <a:r>
              <a:rPr lang="zh-CN" altLang="en-US" sz="2300" dirty="0" smtClean="0">
                <a:latin typeface="+mn-ea"/>
                <a:ea typeface="+mn-ea"/>
              </a:rPr>
              <a:t>次序</a:t>
            </a:r>
            <a:r>
              <a:rPr lang="zh-CN" altLang="en-US" sz="2300" dirty="0">
                <a:latin typeface="+mn-ea"/>
                <a:ea typeface="+mn-ea"/>
              </a:rPr>
              <a:t>， 一般由外围设备的物理连接或中断响应的</a:t>
            </a:r>
            <a:r>
              <a:rPr lang="zh-CN" altLang="en-US" sz="2300" dirty="0" smtClean="0">
                <a:latin typeface="+mn-ea"/>
                <a:ea typeface="+mn-ea"/>
              </a:rPr>
              <a:t>策略确定；</a:t>
            </a:r>
            <a:endParaRPr lang="zh-CN" altLang="en-US" sz="2300" dirty="0">
              <a:latin typeface="+mn-ea"/>
              <a:ea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处理优先级</a:t>
            </a:r>
            <a:endParaRPr lang="en-US" altLang="zh-CN" sz="2300" dirty="0" smtClean="0">
              <a:latin typeface="+mn-ea"/>
              <a:ea typeface="+mn-ea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300" dirty="0" smtClean="0">
                <a:latin typeface="+mn-ea"/>
                <a:ea typeface="+mn-ea"/>
              </a:rPr>
              <a:t>是</a:t>
            </a:r>
            <a:r>
              <a:rPr lang="zh-CN" altLang="en-US" sz="2300" dirty="0">
                <a:latin typeface="+mn-ea"/>
                <a:ea typeface="+mn-ea"/>
              </a:rPr>
              <a:t>指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对各中断请求处理完成的先后次序</a:t>
            </a:r>
            <a:r>
              <a:rPr lang="zh-CN" altLang="en-US" sz="2300" dirty="0" smtClean="0">
                <a:latin typeface="+mn-ea"/>
                <a:ea typeface="+mn-ea"/>
              </a:rPr>
              <a:t>，可通过</a:t>
            </a:r>
            <a:r>
              <a:rPr lang="zh-CN" altLang="en-US" sz="2300" dirty="0">
                <a:latin typeface="+mn-ea"/>
                <a:ea typeface="+mn-ea"/>
              </a:rPr>
              <a:t>改变中断屏蔽寄存器的相关</a:t>
            </a:r>
            <a:r>
              <a:rPr lang="zh-CN" altLang="en-US" sz="2300" dirty="0" smtClean="0">
                <a:latin typeface="+mn-ea"/>
                <a:ea typeface="+mn-ea"/>
              </a:rPr>
              <a:t>位改变中断服务程序的处理优先级。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027287" y="1677179"/>
            <a:ext cx="3185484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中断优先级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658" y="925530"/>
            <a:ext cx="2641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中断优先级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32109" y="1545781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</a:rPr>
              <a:t>单级中断与多级中断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1853" y="4220442"/>
            <a:ext cx="10210803" cy="2109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单级中断：</a:t>
            </a:r>
            <a:r>
              <a:rPr lang="zh-CN" altLang="en-US" sz="2300" dirty="0" smtClean="0">
                <a:latin typeface="+mn-ea"/>
              </a:rPr>
              <a:t>所有设备的中断请求接入到中断控制器的同一个输入端，他们具有相同的中断响应优先级；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多级中断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：</a:t>
            </a:r>
            <a:r>
              <a:rPr lang="zh-CN" altLang="en-US" sz="2300" dirty="0" smtClean="0">
                <a:latin typeface="+mn-ea"/>
              </a:rPr>
              <a:t>不同设备中断请求连接到中断控制器的不同输入端，具有不同的中断响应优先级；</a:t>
            </a:r>
            <a:endParaRPr lang="zh-CN" altLang="en-US" sz="2300" dirty="0">
              <a:latin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640286" y="2310130"/>
            <a:ext cx="2427515" cy="1581405"/>
            <a:chOff x="6640286" y="2310130"/>
            <a:chExt cx="2427515" cy="1581405"/>
          </a:xfrm>
        </p:grpSpPr>
        <p:sp>
          <p:nvSpPr>
            <p:cNvPr id="11" name="矩形 10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229601" y="2450155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29601" y="2927405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229601" y="3508327"/>
              <a:ext cx="838200" cy="3077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775433" y="2295478"/>
            <a:ext cx="3393846" cy="1581405"/>
            <a:chOff x="1775433" y="2295478"/>
            <a:chExt cx="3393846" cy="1581405"/>
          </a:xfrm>
        </p:grpSpPr>
        <p:sp>
          <p:nvSpPr>
            <p:cNvPr id="21" name="矩形 20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1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+mn-ea"/>
                </a:rPr>
                <a:t>中断源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95663" y="3900299"/>
            <a:ext cx="992777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当</a:t>
            </a:r>
            <a:r>
              <a:rPr lang="zh-CN" altLang="en-US" sz="2300" dirty="0">
                <a:latin typeface="+mn-ea"/>
              </a:rPr>
              <a:t>多个设备同时发中断请求时，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优先响应优先级高中断请求。</a:t>
            </a:r>
            <a:endParaRPr lang="zh-CN" altLang="en-US" sz="2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当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正在处理某个中断请求时，如果有更高优先级的中断请求，则高级中断可以中断正在被服务的低级</a:t>
            </a:r>
            <a:r>
              <a:rPr lang="zh-CN" altLang="en-US" sz="2300" dirty="0" smtClean="0">
                <a:latin typeface="+mn-ea"/>
              </a:rPr>
              <a:t>中断；</a:t>
            </a:r>
            <a:endParaRPr lang="en-US" altLang="zh-CN" sz="2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同级中断不能中断同级中断；</a:t>
            </a:r>
            <a:endParaRPr lang="zh-CN" altLang="en-US" sz="2300" dirty="0">
              <a:latin typeface="+mn-ea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88437" y="1022292"/>
            <a:ext cx="625059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6.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级中断与多级中断响应与处理先后次序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9" name="Group 5"/>
          <p:cNvGrpSpPr/>
          <p:nvPr/>
        </p:nvGrpSpPr>
        <p:grpSpPr bwMode="auto">
          <a:xfrm>
            <a:off x="3219891" y="1827573"/>
            <a:ext cx="4779523" cy="1941471"/>
            <a:chOff x="2640" y="2047"/>
            <a:chExt cx="2112" cy="1187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640" y="2053"/>
              <a:ext cx="38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>
              <a:lvl1pPr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Main</a:t>
              </a:r>
              <a:r>
                <a:rPr lang="en-US" altLang="zh-CN" sz="1800" dirty="0"/>
                <a:t> </a:t>
              </a:r>
              <a:endParaRPr lang="en-US" altLang="zh-CN" sz="1800" dirty="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832" y="23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880" y="2352"/>
              <a:ext cx="864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2880" y="2640"/>
              <a:ext cx="816" cy="43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2832" y="2640"/>
              <a:ext cx="0" cy="5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28" y="2057"/>
              <a:ext cx="33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Sub1 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176" y="2047"/>
              <a:ext cx="57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</a:pP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   Sub2(</a:t>
              </a:r>
              <a:r>
                <a:rPr lang="zh-CN" altLang="en-US" b="1">
                  <a:latin typeface="Times New Roman" panose="02020603050405020304" pitchFamily="18" charset="0"/>
                  <a:ea typeface="宋体" panose="02010600030101010101" pitchFamily="2" charset="-122"/>
                </a:rPr>
                <a:t>高级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)   </a:t>
              </a:r>
              <a:endParaRPr lang="en-US" altLang="zh-CN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3696" y="2400"/>
              <a:ext cx="0" cy="2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V="1">
              <a:off x="3696" y="2304"/>
              <a:ext cx="720" cy="336"/>
            </a:xfrm>
            <a:prstGeom prst="line">
              <a:avLst/>
            </a:prstGeom>
            <a:noFill/>
            <a:ln w="2857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4416" y="2352"/>
              <a:ext cx="0" cy="864"/>
            </a:xfrm>
            <a:prstGeom prst="line">
              <a:avLst/>
            </a:prstGeom>
            <a:noFill/>
            <a:ln w="952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H="1" flipV="1">
              <a:off x="3696" y="2688"/>
              <a:ext cx="720" cy="528"/>
            </a:xfrm>
            <a:prstGeom prst="line">
              <a:avLst/>
            </a:prstGeom>
            <a:noFill/>
            <a:ln w="9525">
              <a:solidFill>
                <a:srgbClr val="990099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696" y="2784"/>
              <a:ext cx="0" cy="288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897154"/>
            <a:ext cx="3140239" cy="5232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过程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940983" y="964396"/>
            <a:ext cx="3033718" cy="5008712"/>
            <a:chOff x="5000671" y="1256294"/>
            <a:chExt cx="3033718" cy="5008712"/>
          </a:xfrm>
        </p:grpSpPr>
        <p:cxnSp>
          <p:nvCxnSpPr>
            <p:cNvPr id="8" name="肘形连接符 7"/>
            <p:cNvCxnSpPr>
              <a:stCxn id="23" idx="3"/>
              <a:endCxn id="18" idx="3"/>
            </p:cNvCxnSpPr>
            <p:nvPr/>
          </p:nvCxnSpPr>
          <p:spPr>
            <a:xfrm flipH="1" flipV="1">
              <a:off x="7997216" y="1436314"/>
              <a:ext cx="20242" cy="4667692"/>
            </a:xfrm>
            <a:prstGeom prst="bentConnector3">
              <a:avLst>
                <a:gd name="adj1" fmla="val -1129335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095383" y="2556080"/>
              <a:ext cx="1927855" cy="299943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095383" y="3066625"/>
              <a:ext cx="1927855" cy="27317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051685" y="2238191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466383" y="1633015"/>
              <a:ext cx="1193434" cy="938186"/>
              <a:chOff x="740325" y="2993755"/>
              <a:chExt cx="936104" cy="940132"/>
            </a:xfrm>
            <a:solidFill>
              <a:srgbClr val="00B050"/>
            </a:solidFill>
          </p:grpSpPr>
          <p:cxnSp>
            <p:nvCxnSpPr>
              <p:cNvPr id="14" name="直接箭头连接符 13"/>
              <p:cNvCxnSpPr/>
              <p:nvPr/>
            </p:nvCxnSpPr>
            <p:spPr>
              <a:xfrm>
                <a:off x="1203447" y="3645289"/>
                <a:ext cx="0" cy="28859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>
                <a:off x="1208377" y="2993755"/>
                <a:ext cx="0" cy="21644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六边形 15"/>
              <p:cNvSpPr/>
              <p:nvPr/>
            </p:nvSpPr>
            <p:spPr>
              <a:xfrm>
                <a:off x="740325" y="3211334"/>
                <a:ext cx="936104" cy="412500"/>
              </a:xfrm>
              <a:prstGeom prst="hexagon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6069361" y="1256294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取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指令并执行指令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089603" y="4015246"/>
              <a:ext cx="1927855" cy="28201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89603" y="4495212"/>
              <a:ext cx="1927855" cy="29713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89603" y="4997486"/>
              <a:ext cx="1927855" cy="298908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恢复现场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089603" y="5943005"/>
              <a:ext cx="1927855" cy="32200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中断返回指令</a:t>
              </a:r>
              <a:endPara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026570" y="1436315"/>
              <a:ext cx="577930" cy="655785"/>
              <a:chOff x="1420927" y="1558682"/>
              <a:chExt cx="577930" cy="655785"/>
            </a:xfrm>
          </p:grpSpPr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1420927" y="1845135"/>
                <a:ext cx="5779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No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6" name="肘形连接符 25"/>
              <p:cNvCxnSpPr>
                <a:stCxn id="16" idx="3"/>
                <a:endCxn id="18" idx="1"/>
              </p:cNvCxnSpPr>
              <p:nvPr/>
            </p:nvCxnSpPr>
            <p:spPr>
              <a:xfrm rot="10800000">
                <a:off x="1463718" y="1558682"/>
                <a:ext cx="397022" cy="619653"/>
              </a:xfrm>
              <a:prstGeom prst="bentConnector3">
                <a:avLst>
                  <a:gd name="adj1" fmla="val 157579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5000671" y="2652485"/>
              <a:ext cx="1008000" cy="1188000"/>
              <a:chOff x="179004" y="2533546"/>
              <a:chExt cx="1008620" cy="135479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12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TextBox 71"/>
              <p:cNvSpPr txBox="1"/>
              <p:nvPr/>
            </p:nvSpPr>
            <p:spPr>
              <a:xfrm>
                <a:off x="179004" y="2564903"/>
                <a:ext cx="4320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中断隐指令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415389" y="4011240"/>
              <a:ext cx="593903" cy="2208380"/>
              <a:chOff x="593721" y="2533546"/>
              <a:chExt cx="593903" cy="131105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467544" y="2533546"/>
                  <a:ext cx="0" cy="1282331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130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40" name="直接箭头连接符 39"/>
            <p:cNvCxnSpPr/>
            <p:nvPr/>
          </p:nvCxnSpPr>
          <p:spPr>
            <a:xfrm flipH="1">
              <a:off x="7061588" y="383205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106534" y="3559088"/>
              <a:ext cx="1927855" cy="24128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094703" y="5500118"/>
              <a:ext cx="1927855" cy="24026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059386" y="2889386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7066823" y="3387468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7080176" y="433013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>
              <a:off x="7087613" y="4828219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>
              <a:off x="7106201" y="532630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>
              <a:off x="7124789" y="579093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805784" y="2007975"/>
            <a:ext cx="5656164" cy="454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关中断</a:t>
            </a:r>
            <a:endParaRPr lang="zh-CN" altLang="en-US" sz="2200" b="1" dirty="0">
              <a:latin typeface="+mn-ea"/>
              <a:sym typeface="Symbol" panose="05050102010706020507" pitchFamily="18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关中断是中断控制器的中断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允许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触发器关闭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，其目的是在替换新老屏蔽字和保护现场操作时禁止一切中断，以免引起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现场混乱 </a:t>
            </a:r>
            <a:endParaRPr lang="en-US" altLang="zh-CN" sz="2200" dirty="0" smtClean="0">
              <a:latin typeface="+mn-ea"/>
              <a:sym typeface="Symbol" panose="05050102010706020507" pitchFamily="18" charset="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保护断点</a:t>
            </a:r>
            <a:endParaRPr lang="en-US" altLang="zh-CN" sz="2200" dirty="0">
              <a:latin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将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断点和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PSW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入栈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保存</a:t>
            </a:r>
            <a:endParaRPr lang="zh-CN" altLang="en-US" sz="2200" dirty="0">
              <a:solidFill>
                <a:schemeClr val="bg2"/>
              </a:solidFill>
              <a:latin typeface="+mn-ea"/>
              <a:sym typeface="Symbol" panose="05050102010706020507" pitchFamily="18" charset="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</a:rPr>
              <a:t>中断源识别</a:t>
            </a:r>
            <a:endParaRPr lang="en-US" altLang="zh-CN" sz="2200" dirty="0">
              <a:latin typeface="+mn-ea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判断发出中断请求的设备</a:t>
            </a:r>
            <a:r>
              <a:rPr lang="en-US" altLang="zh-CN" sz="2200" dirty="0" smtClean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并找到相应的中断服务程序在主存中的入口</a:t>
            </a:r>
            <a:r>
              <a:rPr lang="zh-CN" altLang="en-US" sz="2200" dirty="0" smtClean="0">
                <a:latin typeface="+mn-ea"/>
              </a:rPr>
              <a:t>地址。</a:t>
            </a:r>
            <a:r>
              <a:rPr lang="zh-CN" altLang="en-US" sz="2200" dirty="0" smtClean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有</a:t>
            </a:r>
            <a:r>
              <a:rPr lang="zh-CN" altLang="en-US" sz="2200" dirty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多种实现中断源识别的方法</a:t>
            </a:r>
            <a:r>
              <a:rPr lang="en-US" altLang="zh-CN" sz="2200" dirty="0" smtClean="0">
                <a:solidFill>
                  <a:srgbClr val="0000FF"/>
                </a:solidFill>
                <a:latin typeface="+mn-ea"/>
                <a:sym typeface="Symbol" panose="05050102010706020507" pitchFamily="18" charset="2"/>
              </a:rPr>
              <a:t>.</a:t>
            </a:r>
            <a:endParaRPr lang="zh-CN" altLang="en-US" sz="2200" dirty="0">
              <a:solidFill>
                <a:srgbClr val="0000FF"/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805784" y="1545292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</a:rPr>
              <a:t>单级中断处理过程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56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3140239" cy="5232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中断处理过程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6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" name="对象 6"/>
          <p:cNvGraphicFramePr>
            <a:graphicFrameLocks noChangeAspect="1"/>
          </p:cNvGraphicFramePr>
          <p:nvPr/>
        </p:nvGraphicFramePr>
        <p:xfrm>
          <a:off x="1325191" y="2123962"/>
          <a:ext cx="9018346" cy="2843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图片" r:id="rId1" imgW="4264025" imgH="1342390" progId="Word.Picture.8">
                  <p:embed/>
                </p:oleObj>
              </mc:Choice>
              <mc:Fallback>
                <p:oleObj name="图片" r:id="rId1" imgW="4264025" imgH="1342390" progId="Word.Picture.8">
                  <p:embed/>
                  <p:pic>
                    <p:nvPicPr>
                      <p:cNvPr id="0" name="图片 20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191" y="2123962"/>
                        <a:ext cx="9018346" cy="28430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4014849" y="5217688"/>
            <a:ext cx="4093031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rgbClr val="0000FF"/>
                </a:solidFill>
                <a:latin typeface="+mn-ea"/>
                <a:ea typeface="+mn-ea"/>
              </a:rPr>
              <a:t>中断向量法：中断类型号</a:t>
            </a:r>
            <a:r>
              <a:rPr lang="zh-CN" altLang="en-US" sz="2300" dirty="0" smtClean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 </a:t>
            </a:r>
            <a:r>
              <a:rPr lang="en-US" altLang="zh-CN" sz="2300" dirty="0" smtClean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4</a:t>
            </a:r>
            <a:endParaRPr lang="en-US" altLang="zh-CN" sz="2300" dirty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261193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7.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中断处理过程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44058" y="1606398"/>
            <a:ext cx="3063689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823776" y="976173"/>
            <a:ext cx="5527919" cy="5145027"/>
            <a:chOff x="2860840" y="1262548"/>
            <a:chExt cx="5527919" cy="5145027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3837947" y="4089240"/>
              <a:ext cx="0" cy="288032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5773451" y="1262548"/>
              <a:ext cx="1927855" cy="29548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773451" y="1761944"/>
              <a:ext cx="1927855" cy="25426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4331624" y="4192606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0" name="肘形连接符 19"/>
            <p:cNvCxnSpPr/>
            <p:nvPr/>
          </p:nvCxnSpPr>
          <p:spPr>
            <a:xfrm rot="16200000" flipH="1">
              <a:off x="3679927" y="3556013"/>
              <a:ext cx="288032" cy="1648"/>
            </a:xfrm>
            <a:prstGeom prst="bentConnector3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5788691" y="2766315"/>
              <a:ext cx="1927855" cy="39815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含屏蔽字）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设置新的屏蔽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字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88691" y="3380099"/>
              <a:ext cx="1927855" cy="30914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822144" y="3896082"/>
              <a:ext cx="1927855" cy="305444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812265" y="4903498"/>
              <a:ext cx="1927852" cy="32525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恢复现场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822143" y="5929921"/>
              <a:ext cx="1927855" cy="32017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中断返回指令</a:t>
              </a:r>
              <a:endPara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794856" y="1277923"/>
              <a:ext cx="593903" cy="1327502"/>
              <a:chOff x="593721" y="2533546"/>
              <a:chExt cx="593903" cy="132750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32" name="直接连接符 31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14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794856" y="2770524"/>
              <a:ext cx="593903" cy="3479575"/>
              <a:chOff x="593721" y="2533546"/>
              <a:chExt cx="593903" cy="1311053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147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41" name="直接箭头连接符 40"/>
            <p:cNvCxnSpPr/>
            <p:nvPr/>
          </p:nvCxnSpPr>
          <p:spPr>
            <a:xfrm flipH="1">
              <a:off x="6750166" y="257197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5773451" y="2243255"/>
              <a:ext cx="1927855" cy="294672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六边形 45"/>
            <p:cNvSpPr/>
            <p:nvPr/>
          </p:nvSpPr>
          <p:spPr>
            <a:xfrm>
              <a:off x="3229562" y="4369303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860840" y="3711828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r>
                <a:rPr lang="en-US" altLang="zh-CN" sz="14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H="1">
              <a:off x="6735866" y="206404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6734354" y="1590647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6757603" y="320387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>
              <a:off x="6776191" y="372425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5812265" y="4388984"/>
              <a:ext cx="1927852" cy="333346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关中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断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H="1">
              <a:off x="6794779" y="4222343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6791065" y="4731582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5812262" y="5440594"/>
              <a:ext cx="1927855" cy="309149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>
            <a:xfrm flipH="1">
              <a:off x="6792577" y="527357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H="1">
              <a:off x="6792577" y="577204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921233" y="5123427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+1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2" name="肘形连接符 61"/>
            <p:cNvCxnSpPr/>
            <p:nvPr/>
          </p:nvCxnSpPr>
          <p:spPr>
            <a:xfrm rot="16200000" flipH="1">
              <a:off x="3731968" y="4957358"/>
              <a:ext cx="288032" cy="1648"/>
            </a:xfrm>
            <a:prstGeom prst="bentConnector3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4422996" y="1415761"/>
              <a:ext cx="1350455" cy="3168000"/>
              <a:chOff x="4422996" y="1415761"/>
              <a:chExt cx="1350455" cy="3168000"/>
            </a:xfrm>
          </p:grpSpPr>
          <p:cxnSp>
            <p:nvCxnSpPr>
              <p:cNvPr id="3" name="直接连接符 2"/>
              <p:cNvCxnSpPr>
                <a:stCxn id="46" idx="0"/>
              </p:cNvCxnSpPr>
              <p:nvPr/>
            </p:nvCxnSpPr>
            <p:spPr>
              <a:xfrm flipV="1">
                <a:off x="4422996" y="4569512"/>
                <a:ext cx="62850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V="1">
                <a:off x="5051502" y="1415761"/>
                <a:ext cx="0" cy="316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/>
            </p:nvCxnSpPr>
            <p:spPr>
              <a:xfrm>
                <a:off x="5051502" y="1426912"/>
                <a:ext cx="721949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直接连接符 68"/>
            <p:cNvCxnSpPr>
              <a:stCxn id="27" idx="2"/>
            </p:cNvCxnSpPr>
            <p:nvPr/>
          </p:nvCxnSpPr>
          <p:spPr>
            <a:xfrm>
              <a:off x="6786071" y="6250100"/>
              <a:ext cx="0" cy="150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5606508" y="6395184"/>
              <a:ext cx="1188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5606508" y="5363575"/>
              <a:ext cx="0" cy="104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4860239" y="5359202"/>
              <a:ext cx="72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8089556" y="964396"/>
            <a:ext cx="3033718" cy="5008712"/>
            <a:chOff x="5000671" y="1256294"/>
            <a:chExt cx="3033718" cy="5008712"/>
          </a:xfrm>
        </p:grpSpPr>
        <p:cxnSp>
          <p:nvCxnSpPr>
            <p:cNvPr id="76" name="肘形连接符 75"/>
            <p:cNvCxnSpPr>
              <a:stCxn id="85" idx="3"/>
              <a:endCxn id="81" idx="3"/>
            </p:cNvCxnSpPr>
            <p:nvPr/>
          </p:nvCxnSpPr>
          <p:spPr>
            <a:xfrm flipH="1" flipV="1">
              <a:off x="7997216" y="1436314"/>
              <a:ext cx="20242" cy="4667692"/>
            </a:xfrm>
            <a:prstGeom prst="bentConnector3">
              <a:avLst>
                <a:gd name="adj1" fmla="val -1129335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6095383" y="2556080"/>
              <a:ext cx="1927855" cy="299943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关中断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095383" y="3066625"/>
              <a:ext cx="1927855" cy="273170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保存断点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7051685" y="2238191"/>
              <a:ext cx="736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rPr>
                <a:t>Yes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466383" y="1633015"/>
              <a:ext cx="1193434" cy="938186"/>
              <a:chOff x="740325" y="2993755"/>
              <a:chExt cx="936104" cy="940132"/>
            </a:xfrm>
            <a:solidFill>
              <a:srgbClr val="00B050"/>
            </a:solidFill>
          </p:grpSpPr>
          <p:cxnSp>
            <p:nvCxnSpPr>
              <p:cNvPr id="111" name="直接箭头连接符 110"/>
              <p:cNvCxnSpPr/>
              <p:nvPr/>
            </p:nvCxnSpPr>
            <p:spPr>
              <a:xfrm>
                <a:off x="1203447" y="3645289"/>
                <a:ext cx="0" cy="28859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/>
              <p:nvPr/>
            </p:nvCxnSpPr>
            <p:spPr>
              <a:xfrm>
                <a:off x="1208377" y="2993755"/>
                <a:ext cx="0" cy="216448"/>
              </a:xfrm>
              <a:prstGeom prst="straightConnector1">
                <a:avLst/>
              </a:prstGeom>
              <a:grpFill/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六边形 112"/>
              <p:cNvSpPr/>
              <p:nvPr/>
            </p:nvSpPr>
            <p:spPr>
              <a:xfrm>
                <a:off x="740325" y="3211334"/>
                <a:ext cx="936104" cy="412500"/>
              </a:xfrm>
              <a:prstGeom prst="hexagon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1" name="矩形 80"/>
            <p:cNvSpPr/>
            <p:nvPr/>
          </p:nvSpPr>
          <p:spPr>
            <a:xfrm>
              <a:off x="6069361" y="1256294"/>
              <a:ext cx="1927855" cy="36004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取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指令并执行指令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089603" y="4015246"/>
              <a:ext cx="1927855" cy="282010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保护现场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089603" y="4495212"/>
              <a:ext cx="1927855" cy="29713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中断服务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6089603" y="4997486"/>
              <a:ext cx="1927855" cy="298908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恢复现场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089603" y="5943005"/>
              <a:ext cx="1927855" cy="322001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中断返回指令</a:t>
              </a:r>
              <a:endPara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026570" y="1436315"/>
              <a:ext cx="577930" cy="655785"/>
              <a:chOff x="1420927" y="1558682"/>
              <a:chExt cx="577930" cy="655785"/>
            </a:xfrm>
          </p:grpSpPr>
          <p:sp>
            <p:nvSpPr>
              <p:cNvPr id="109" name="Text Box 5"/>
              <p:cNvSpPr txBox="1">
                <a:spLocks noChangeArrowheads="1"/>
              </p:cNvSpPr>
              <p:nvPr/>
            </p:nvSpPr>
            <p:spPr bwMode="auto">
              <a:xfrm>
                <a:off x="1420927" y="1845135"/>
                <a:ext cx="57793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宋体" panose="02010600030101010101" pitchFamily="2" charset="-122"/>
                    <a:cs typeface="+mn-cs"/>
                  </a:rPr>
                  <a:t>No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110" name="肘形连接符 109"/>
              <p:cNvCxnSpPr>
                <a:stCxn id="113" idx="3"/>
                <a:endCxn id="81" idx="1"/>
              </p:cNvCxnSpPr>
              <p:nvPr/>
            </p:nvCxnSpPr>
            <p:spPr>
              <a:xfrm rot="10800000">
                <a:off x="1463718" y="1558682"/>
                <a:ext cx="397022" cy="619653"/>
              </a:xfrm>
              <a:prstGeom prst="bentConnector3">
                <a:avLst>
                  <a:gd name="adj1" fmla="val 157579"/>
                </a:avLst>
              </a:prstGeom>
              <a:ln w="190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5000671" y="2652485"/>
              <a:ext cx="1008000" cy="1188000"/>
              <a:chOff x="179004" y="2533546"/>
              <a:chExt cx="1008620" cy="1354796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683568" y="2533546"/>
                <a:ext cx="504056" cy="1327502"/>
                <a:chOff x="-324544" y="2533546"/>
                <a:chExt cx="1008112" cy="1327502"/>
              </a:xfrm>
            </p:grpSpPr>
            <p:cxnSp>
              <p:nvCxnSpPr>
                <p:cNvPr id="106" name="直接连接符 105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467544" y="2533546"/>
                  <a:ext cx="0" cy="1302227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>
                  <a:off x="-324544" y="3861048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21"/>
              <p:cNvSpPr txBox="1"/>
              <p:nvPr/>
            </p:nvSpPr>
            <p:spPr>
              <a:xfrm>
                <a:off x="593721" y="2671726"/>
                <a:ext cx="4320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响应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5" name="TextBox 71"/>
              <p:cNvSpPr txBox="1"/>
              <p:nvPr/>
            </p:nvSpPr>
            <p:spPr>
              <a:xfrm>
                <a:off x="179004" y="2564903"/>
                <a:ext cx="4320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中断隐指令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5415389" y="4011240"/>
              <a:ext cx="593903" cy="2208380"/>
              <a:chOff x="593721" y="2533546"/>
              <a:chExt cx="593903" cy="131105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683568" y="2533546"/>
                <a:ext cx="504056" cy="1311053"/>
                <a:chOff x="-324544" y="2533546"/>
                <a:chExt cx="1008112" cy="1311053"/>
              </a:xfrm>
            </p:grpSpPr>
            <p:cxnSp>
              <p:nvCxnSpPr>
                <p:cNvPr id="100" name="直接连接符 99"/>
                <p:cNvCxnSpPr/>
                <p:nvPr/>
              </p:nvCxnSpPr>
              <p:spPr>
                <a:xfrm>
                  <a:off x="-324544" y="2533546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>
                  <a:off x="467544" y="2533546"/>
                  <a:ext cx="0" cy="1282331"/>
                </a:xfrm>
                <a:prstGeom prst="line">
                  <a:avLst/>
                </a:prstGeom>
                <a:ln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-324544" y="3844599"/>
                  <a:ext cx="10081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TextBox 130"/>
              <p:cNvSpPr txBox="1"/>
              <p:nvPr/>
            </p:nvSpPr>
            <p:spPr>
              <a:xfrm>
                <a:off x="593721" y="2733201"/>
                <a:ext cx="432048" cy="93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中断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服务程序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 flipH="1">
              <a:off x="7061588" y="3832051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/>
            <p:cNvSpPr/>
            <p:nvPr/>
          </p:nvSpPr>
          <p:spPr>
            <a:xfrm>
              <a:off x="6106534" y="3559088"/>
              <a:ext cx="1927855" cy="241284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中断识别</a:t>
              </a: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，地址</a:t>
              </a: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 panose="05000000000000000000" pitchFamily="2" charset="2"/>
                </a:rPr>
                <a:t>→PC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094703" y="5500118"/>
              <a:ext cx="1927855" cy="240262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开中断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92" name="直接箭头连接符 91"/>
            <p:cNvCxnSpPr/>
            <p:nvPr/>
          </p:nvCxnSpPr>
          <p:spPr>
            <a:xfrm>
              <a:off x="7059386" y="2889386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7066823" y="3387468"/>
              <a:ext cx="0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H="1">
              <a:off x="7080176" y="4330135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H="1">
              <a:off x="7087613" y="4828219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H="1">
              <a:off x="7106201" y="5326306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7124789" y="5790938"/>
              <a:ext cx="1512" cy="180000"/>
            </a:xfrm>
            <a:prstGeom prst="straightConnector1">
              <a:avLst/>
            </a:prstGeom>
            <a:solidFill>
              <a:srgbClr val="00B050"/>
            </a:solidFill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85" y="148757"/>
            <a:ext cx="10515600" cy="617641"/>
          </a:xfrm>
        </p:spPr>
        <p:txBody>
          <a:bodyPr/>
          <a:lstStyle/>
          <a:p>
            <a:r>
              <a:rPr lang="zh-CN" altLang="en-US" dirty="0" smtClean="0"/>
              <a:t>本讲主要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72130" y="2135505"/>
            <a:ext cx="52711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10.1 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输入输出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系统功能与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组成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071877" y="3329110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10.3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程序查询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071877" y="2689917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10.2 </a:t>
            </a:r>
            <a:r>
              <a:rPr lang="zh-CN" altLang="en-US" sz="3000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无条件输入输出</a:t>
            </a:r>
            <a:endParaRPr lang="zh-CN" altLang="en-US" sz="3000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71877" y="4016943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10.4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程序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中断方式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05783" y="937145"/>
            <a:ext cx="520172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52408" y="2239718"/>
            <a:ext cx="3393846" cy="1581405"/>
            <a:chOff x="1775433" y="2295478"/>
            <a:chExt cx="3393846" cy="1581405"/>
          </a:xfrm>
        </p:grpSpPr>
        <p:sp>
          <p:nvSpPr>
            <p:cNvPr id="6" name="矩形 5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074226" y="4033611"/>
            <a:ext cx="6268063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</a:t>
            </a:r>
            <a:r>
              <a:rPr lang="zh-CN" altLang="en-US" sz="2300" dirty="0" smtClean="0"/>
              <a:t>响应</a:t>
            </a:r>
            <a:r>
              <a:rPr lang="zh-CN" altLang="en-US" sz="2300" dirty="0"/>
              <a:t>优先级别由外围设备的物理连接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9" name="矩形 18"/>
          <p:cNvSpPr/>
          <p:nvPr/>
        </p:nvSpPr>
        <p:spPr>
          <a:xfrm>
            <a:off x="1074226" y="5109141"/>
            <a:ext cx="5073825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处理优先级同响应优先级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grpSp>
        <p:nvGrpSpPr>
          <p:cNvPr id="45" name="组合 44"/>
          <p:cNvGrpSpPr/>
          <p:nvPr/>
        </p:nvGrpSpPr>
        <p:grpSpPr>
          <a:xfrm>
            <a:off x="7562724" y="1579532"/>
            <a:ext cx="3242808" cy="3921907"/>
            <a:chOff x="7562724" y="1579532"/>
            <a:chExt cx="3242808" cy="3921907"/>
          </a:xfrm>
        </p:grpSpPr>
        <p:grpSp>
          <p:nvGrpSpPr>
            <p:cNvPr id="40" name="组合 39"/>
            <p:cNvGrpSpPr/>
            <p:nvPr/>
          </p:nvGrpSpPr>
          <p:grpSpPr>
            <a:xfrm>
              <a:off x="7562724" y="1902956"/>
              <a:ext cx="2748794" cy="3598483"/>
              <a:chOff x="7022484" y="1460365"/>
              <a:chExt cx="2748794" cy="3598483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943278" y="2349821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086492" y="2884035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8086492" y="2884035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080917" y="3006041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9395501" y="3037924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103218" y="3581223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8133864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867249" y="1606781"/>
            <a:ext cx="3063689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单</a:t>
            </a:r>
            <a:r>
              <a:rPr lang="zh-CN" altLang="en-US" sz="2300" dirty="0" smtClean="0">
                <a:latin typeface="+mn-ea"/>
                <a:ea typeface="+mn-ea"/>
              </a:rPr>
              <a:t>级中断处理过程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805784" y="937145"/>
            <a:ext cx="534226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52408" y="2328928"/>
            <a:ext cx="3393846" cy="1581405"/>
            <a:chOff x="1775433" y="2295478"/>
            <a:chExt cx="3393846" cy="1581405"/>
          </a:xfrm>
        </p:grpSpPr>
        <p:sp>
          <p:nvSpPr>
            <p:cNvPr id="6" name="矩形 5"/>
            <p:cNvSpPr/>
            <p:nvPr/>
          </p:nvSpPr>
          <p:spPr>
            <a:xfrm>
              <a:off x="1775433" y="2311341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2504776" y="2603255"/>
              <a:ext cx="248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504776" y="2295478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127987" y="2888379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33528" y="2892185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8409" y="2896231"/>
              <a:ext cx="440870" cy="8884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986718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153963" y="2608231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314474" y="2599099"/>
              <a:ext cx="0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504776" y="3573007"/>
              <a:ext cx="61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3568857" y="3586042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374398" y="3573007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536748" y="3276557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INTA</a:t>
              </a:r>
              <a:endParaRPr lang="zh-CN" altLang="en-US" sz="14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1074226" y="4122821"/>
            <a:ext cx="5998758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</a:t>
            </a:r>
            <a:r>
              <a:rPr lang="zh-CN" altLang="en-US" sz="2300" dirty="0" smtClean="0"/>
              <a:t>响应优先级由</a:t>
            </a:r>
            <a:r>
              <a:rPr lang="zh-CN" altLang="en-US" sz="2300" dirty="0"/>
              <a:t>外围设备的物理连接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9" name="矩形 18"/>
          <p:cNvSpPr/>
          <p:nvPr/>
        </p:nvSpPr>
        <p:spPr>
          <a:xfrm>
            <a:off x="1074226" y="5198351"/>
            <a:ext cx="5073825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单级中断的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处理优先级同响应优先级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7805734" y="1579532"/>
            <a:ext cx="2999798" cy="1694411"/>
            <a:chOff x="7805734" y="1579532"/>
            <a:chExt cx="2999798" cy="1694411"/>
          </a:xfrm>
        </p:grpSpPr>
        <p:grpSp>
          <p:nvGrpSpPr>
            <p:cNvPr id="45" name="组合 44"/>
            <p:cNvGrpSpPr/>
            <p:nvPr/>
          </p:nvGrpSpPr>
          <p:grpSpPr>
            <a:xfrm>
              <a:off x="7882529" y="1579532"/>
              <a:ext cx="2923003" cy="1536880"/>
              <a:chOff x="7882529" y="1579532"/>
              <a:chExt cx="2923003" cy="153688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7882529" y="1902956"/>
                <a:ext cx="2091641" cy="1213456"/>
                <a:chOff x="7342289" y="1460365"/>
                <a:chExt cx="2091641" cy="121345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 flipH="1">
                  <a:off x="8017727" y="1460365"/>
                  <a:ext cx="0" cy="8803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/>
                <p:cNvCxnSpPr/>
                <p:nvPr/>
              </p:nvCxnSpPr>
              <p:spPr>
                <a:xfrm>
                  <a:off x="7342289" y="2349821"/>
                  <a:ext cx="54162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/>
                <p:cNvSpPr txBox="1"/>
                <p:nvPr/>
              </p:nvSpPr>
              <p:spPr>
                <a:xfrm>
                  <a:off x="7392135" y="1979779"/>
                  <a:ext cx="3808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+mn-ea"/>
                    </a:rPr>
                    <a:t>B</a:t>
                  </a:r>
                  <a:endParaRPr lang="zh-CN" altLang="en-US" sz="1400" dirty="0">
                    <a:latin typeface="+mn-ea"/>
                  </a:endParaRPr>
                </a:p>
              </p:txBody>
            </p:sp>
            <p:cxnSp>
              <p:nvCxnSpPr>
                <p:cNvPr id="27" name="直接连接符 26"/>
                <p:cNvCxnSpPr/>
                <p:nvPr/>
              </p:nvCxnSpPr>
              <p:spPr>
                <a:xfrm>
                  <a:off x="8040028" y="2340689"/>
                  <a:ext cx="1368000" cy="0"/>
                </a:xfrm>
                <a:prstGeom prst="line">
                  <a:avLst/>
                </a:prstGeom>
                <a:ln w="19050">
                  <a:solidFill>
                    <a:srgbClr val="3438F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9433930" y="2349821"/>
                  <a:ext cx="0" cy="324000"/>
                </a:xfrm>
                <a:prstGeom prst="line">
                  <a:avLst/>
                </a:prstGeom>
                <a:ln w="19050">
                  <a:solidFill>
                    <a:srgbClr val="0000FF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文本框 40"/>
              <p:cNvSpPr txBox="1"/>
              <p:nvPr/>
            </p:nvSpPr>
            <p:spPr>
              <a:xfrm>
                <a:off x="9384752" y="1749264"/>
                <a:ext cx="1420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中断服务程序</a:t>
                </a:r>
                <a:endParaRPr lang="zh-CN" altLang="en-US" sz="1400" dirty="0">
                  <a:latin typeface="+mn-ea"/>
                </a:endParaRPr>
              </a:p>
              <a:p>
                <a:r>
                  <a:rPr lang="en-US" altLang="zh-CN" sz="1400" dirty="0" smtClean="0">
                    <a:latin typeface="+mn-ea"/>
                  </a:rPr>
                  <a:t>A     B      C</a:t>
                </a:r>
                <a:endParaRPr lang="en-US" altLang="zh-CN" sz="1400" dirty="0" smtClean="0">
                  <a:latin typeface="+mn-ea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268510" y="1579532"/>
                <a:ext cx="5789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Main</a:t>
                </a:r>
                <a:endParaRPr lang="zh-CN" altLang="en-US" sz="1400" dirty="0">
                  <a:latin typeface="+mn-ea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7805734" y="2957967"/>
              <a:ext cx="925551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A</a:t>
              </a:r>
              <a:r>
                <a:rPr lang="zh-CN" altLang="en-US" sz="1400" dirty="0" smtClean="0">
                  <a:latin typeface="+mn-ea"/>
                </a:rPr>
                <a:t>、</a:t>
              </a:r>
              <a:r>
                <a:rPr lang="en-US" altLang="zh-CN" sz="1400" dirty="0" smtClean="0">
                  <a:latin typeface="+mn-ea"/>
                </a:rPr>
                <a:t>C</a:t>
              </a:r>
              <a:endParaRPr lang="zh-CN" altLang="en-US" sz="1400" dirty="0">
                <a:latin typeface="+mn-ea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8403292" y="3083391"/>
              <a:ext cx="541623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8622917" y="3132663"/>
            <a:ext cx="1690361" cy="2318742"/>
            <a:chOff x="8080917" y="2740106"/>
            <a:chExt cx="1690361" cy="2318742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9433925" y="2740106"/>
              <a:ext cx="0" cy="144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8086491" y="2884035"/>
              <a:ext cx="136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8086492" y="2884035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8080917" y="3006041"/>
              <a:ext cx="1044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9105573" y="3037924"/>
              <a:ext cx="0" cy="540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8103218" y="3581223"/>
              <a:ext cx="100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8093929" y="3582848"/>
              <a:ext cx="0" cy="10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8103218" y="3704645"/>
              <a:ext cx="165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9759218" y="3690848"/>
              <a:ext cx="0" cy="86400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8115278" y="4554848"/>
              <a:ext cx="165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8122713" y="4554848"/>
              <a:ext cx="0" cy="504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Box 6"/>
          <p:cNvSpPr txBox="1">
            <a:spLocks noChangeArrowheads="1"/>
          </p:cNvSpPr>
          <p:nvPr/>
        </p:nvSpPr>
        <p:spPr bwMode="auto">
          <a:xfrm>
            <a:off x="900702" y="1606781"/>
            <a:ext cx="1820195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单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977623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61474" y="4508665"/>
            <a:ext cx="5703806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sym typeface="Wingdings" panose="05000000000000000000" pitchFamily="2" charset="2"/>
              </a:rPr>
              <a:t>级</a:t>
            </a:r>
            <a:r>
              <a:rPr lang="zh-CN" altLang="en-US" sz="2300" dirty="0" smtClean="0"/>
              <a:t>响应优先级由外围设备物理</a:t>
            </a:r>
            <a:r>
              <a:rPr lang="zh-CN" altLang="en-US" sz="2300" dirty="0"/>
              <a:t>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7" name="矩形 16"/>
          <p:cNvSpPr/>
          <p:nvPr/>
        </p:nvSpPr>
        <p:spPr>
          <a:xfrm>
            <a:off x="1074226" y="5369545"/>
            <a:ext cx="5594801" cy="529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sym typeface="Wingdings" panose="05000000000000000000" pitchFamily="2" charset="2"/>
              </a:rPr>
              <a:t>多级</a:t>
            </a:r>
            <a:r>
              <a:rPr lang="zh-CN" altLang="en-US" sz="2300" dirty="0">
                <a:sym typeface="Wingdings" panose="05000000000000000000" pitchFamily="2" charset="2"/>
              </a:rPr>
              <a:t>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处理优先级与屏蔽位有关</a:t>
            </a:r>
            <a:r>
              <a:rPr lang="en-US" altLang="zh-CN" sz="2300" dirty="0" smtClean="0"/>
              <a:t>      </a:t>
            </a:r>
            <a:endParaRPr lang="zh-CN" altLang="en-US" sz="2300" dirty="0"/>
          </a:p>
        </p:txBody>
      </p: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7562724" y="1579532"/>
            <a:ext cx="3242808" cy="3921907"/>
            <a:chOff x="7562724" y="1579532"/>
            <a:chExt cx="3242808" cy="3921907"/>
          </a:xfrm>
        </p:grpSpPr>
        <p:grpSp>
          <p:nvGrpSpPr>
            <p:cNvPr id="20" name="组合 19"/>
            <p:cNvGrpSpPr/>
            <p:nvPr/>
          </p:nvGrpSpPr>
          <p:grpSpPr>
            <a:xfrm>
              <a:off x="7562724" y="1902956"/>
              <a:ext cx="2748794" cy="3598483"/>
              <a:chOff x="7022484" y="1460365"/>
              <a:chExt cx="2748794" cy="3598483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943278" y="2349821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086492" y="2884035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8086492" y="2884035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080917" y="3006041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9395501" y="3037924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8103218" y="3581223"/>
                <a:ext cx="129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8133864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889133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61474" y="4508665"/>
            <a:ext cx="5703806" cy="104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sym typeface="Wingdings" panose="05000000000000000000" pitchFamily="2" charset="2"/>
              </a:rPr>
              <a:t>级</a:t>
            </a:r>
            <a:r>
              <a:rPr lang="zh-CN" altLang="en-US" sz="2300" dirty="0" smtClean="0"/>
              <a:t>响应优先级由外围设备物理</a:t>
            </a:r>
            <a:r>
              <a:rPr lang="zh-CN" altLang="en-US" sz="2300" dirty="0"/>
              <a:t>连接</a:t>
            </a:r>
            <a:r>
              <a:rPr lang="zh-CN" altLang="en-US" sz="2300" dirty="0" smtClean="0"/>
              <a:t>确定</a:t>
            </a:r>
            <a:endParaRPr lang="en-US" altLang="zh-CN" sz="2300" dirty="0" smtClean="0"/>
          </a:p>
          <a:p>
            <a:pPr>
              <a:lnSpc>
                <a:spcPct val="135000"/>
              </a:lnSpc>
            </a:pPr>
            <a:r>
              <a:rPr lang="en-US" altLang="zh-CN" sz="2300" dirty="0"/>
              <a:t> </a:t>
            </a:r>
            <a:r>
              <a:rPr lang="en-US" altLang="zh-CN" sz="2300" dirty="0" smtClean="0"/>
              <a:t>     A </a:t>
            </a:r>
            <a:r>
              <a:rPr lang="en-US" altLang="zh-CN" sz="2300" dirty="0" smtClean="0">
                <a:sym typeface="Symbol" panose="05050102010706020507" pitchFamily="18" charset="2"/>
              </a:rPr>
              <a:t> B  C</a:t>
            </a:r>
            <a:endParaRPr lang="zh-CN" altLang="en-US" sz="2300" dirty="0"/>
          </a:p>
        </p:txBody>
      </p:sp>
      <p:sp>
        <p:nvSpPr>
          <p:cNvPr id="17" name="矩形 16"/>
          <p:cNvSpPr/>
          <p:nvPr/>
        </p:nvSpPr>
        <p:spPr>
          <a:xfrm>
            <a:off x="1074226" y="5369545"/>
            <a:ext cx="5594801" cy="529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sym typeface="Wingdings" panose="05000000000000000000" pitchFamily="2" charset="2"/>
              </a:rPr>
              <a:t>多级</a:t>
            </a:r>
            <a:r>
              <a:rPr lang="zh-CN" altLang="en-US" sz="2300" dirty="0">
                <a:sym typeface="Wingdings" panose="05000000000000000000" pitchFamily="2" charset="2"/>
              </a:rPr>
              <a:t>中断的</a:t>
            </a:r>
            <a:r>
              <a:rPr lang="zh-CN" altLang="en-US" sz="2300" dirty="0" smtClean="0">
                <a:sym typeface="Wingdings" panose="05000000000000000000" pitchFamily="2" charset="2"/>
              </a:rPr>
              <a:t>处理优先级与屏蔽位有关</a:t>
            </a:r>
            <a:r>
              <a:rPr lang="en-US" altLang="zh-CN" sz="2300" dirty="0" smtClean="0"/>
              <a:t>      </a:t>
            </a:r>
            <a:endParaRPr lang="zh-CN" altLang="en-US" sz="2300" dirty="0"/>
          </a:p>
        </p:txBody>
      </p: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827553" y="1612523"/>
            <a:ext cx="2999798" cy="1694411"/>
            <a:chOff x="7805734" y="1579532"/>
            <a:chExt cx="2999798" cy="1694411"/>
          </a:xfrm>
        </p:grpSpPr>
        <p:grpSp>
          <p:nvGrpSpPr>
            <p:cNvPr id="64" name="组合 63"/>
            <p:cNvGrpSpPr/>
            <p:nvPr/>
          </p:nvGrpSpPr>
          <p:grpSpPr>
            <a:xfrm>
              <a:off x="7882529" y="1579532"/>
              <a:ext cx="2923003" cy="1608880"/>
              <a:chOff x="7882529" y="1579532"/>
              <a:chExt cx="2923003" cy="160888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7882529" y="1902956"/>
                <a:ext cx="2091641" cy="1285456"/>
                <a:chOff x="7342289" y="1460365"/>
                <a:chExt cx="2091641" cy="1285456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 flipH="1">
                  <a:off x="8017727" y="1460365"/>
                  <a:ext cx="0" cy="88032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/>
              </p:nvCxnSpPr>
              <p:spPr>
                <a:xfrm>
                  <a:off x="7342289" y="2349821"/>
                  <a:ext cx="54162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文本框 71"/>
                <p:cNvSpPr txBox="1"/>
                <p:nvPr/>
              </p:nvSpPr>
              <p:spPr>
                <a:xfrm>
                  <a:off x="7392135" y="1979779"/>
                  <a:ext cx="3808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+mn-ea"/>
                    </a:rPr>
                    <a:t>B</a:t>
                  </a:r>
                  <a:endParaRPr lang="zh-CN" altLang="en-US" sz="1400" dirty="0">
                    <a:latin typeface="+mn-ea"/>
                  </a:endParaRPr>
                </a:p>
              </p:txBody>
            </p:sp>
            <p:cxnSp>
              <p:nvCxnSpPr>
                <p:cNvPr id="73" name="直接连接符 72"/>
                <p:cNvCxnSpPr/>
                <p:nvPr/>
              </p:nvCxnSpPr>
              <p:spPr>
                <a:xfrm>
                  <a:off x="8040028" y="2340689"/>
                  <a:ext cx="1368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>
                  <a:off x="9433930" y="2349821"/>
                  <a:ext cx="0" cy="396000"/>
                </a:xfrm>
                <a:prstGeom prst="line">
                  <a:avLst/>
                </a:prstGeom>
                <a:ln w="19050">
                  <a:solidFill>
                    <a:srgbClr val="3438F6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9384752" y="1749264"/>
                <a:ext cx="1420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+mn-ea"/>
                  </a:rPr>
                  <a:t>中断服务程序</a:t>
                </a:r>
                <a:endParaRPr lang="zh-CN" altLang="en-US" sz="1400" dirty="0">
                  <a:latin typeface="+mn-ea"/>
                </a:endParaRPr>
              </a:p>
              <a:p>
                <a:r>
                  <a:rPr lang="en-US" altLang="zh-CN" sz="1400" dirty="0" smtClean="0">
                    <a:latin typeface="+mn-ea"/>
                  </a:rPr>
                  <a:t>A     B      C</a:t>
                </a:r>
                <a:endParaRPr lang="en-US" altLang="zh-CN" sz="1400" dirty="0" smtClean="0">
                  <a:latin typeface="+mn-ea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268510" y="1579532"/>
                <a:ext cx="5789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Main</a:t>
                </a:r>
                <a:endParaRPr lang="zh-CN" altLang="en-US" sz="1400" dirty="0">
                  <a:latin typeface="+mn-ea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805734" y="2957967"/>
              <a:ext cx="925551" cy="315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+mn-ea"/>
                </a:rPr>
                <a:t>A</a:t>
              </a:r>
              <a:r>
                <a:rPr lang="zh-CN" altLang="en-US" sz="1400" dirty="0" smtClean="0">
                  <a:latin typeface="+mn-ea"/>
                </a:rPr>
                <a:t>、</a:t>
              </a:r>
              <a:r>
                <a:rPr lang="en-US" altLang="zh-CN" sz="1400" dirty="0" smtClean="0">
                  <a:latin typeface="+mn-ea"/>
                </a:rPr>
                <a:t>C</a:t>
              </a:r>
              <a:endParaRPr lang="zh-CN" altLang="en-US" sz="1400" dirty="0">
                <a:latin typeface="+mn-ea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8403292" y="3083391"/>
              <a:ext cx="541623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8618348" y="3191235"/>
            <a:ext cx="1677349" cy="2279459"/>
            <a:chOff x="8618348" y="3213537"/>
            <a:chExt cx="1677349" cy="2279459"/>
          </a:xfrm>
        </p:grpSpPr>
        <p:grpSp>
          <p:nvGrpSpPr>
            <p:cNvPr id="75" name="组合 74"/>
            <p:cNvGrpSpPr/>
            <p:nvPr/>
          </p:nvGrpSpPr>
          <p:grpSpPr>
            <a:xfrm>
              <a:off x="8618348" y="4016996"/>
              <a:ext cx="1677349" cy="1476000"/>
              <a:chOff x="8093929" y="3582848"/>
              <a:chExt cx="1677349" cy="1476000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8093929" y="3582848"/>
                <a:ext cx="0" cy="10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103218" y="3704645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9759218" y="3690848"/>
                <a:ext cx="0" cy="864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8115278" y="4554848"/>
                <a:ext cx="165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8122713" y="4554848"/>
                <a:ext cx="0" cy="50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直接连接符 86"/>
            <p:cNvCxnSpPr/>
            <p:nvPr/>
          </p:nvCxnSpPr>
          <p:spPr>
            <a:xfrm>
              <a:off x="9555044" y="3226120"/>
              <a:ext cx="432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9555044" y="3213537"/>
              <a:ext cx="0" cy="54000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9555044" y="3753537"/>
              <a:ext cx="396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9974170" y="3753537"/>
              <a:ext cx="0" cy="25200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8618348" y="4005537"/>
              <a:ext cx="1368000" cy="0"/>
            </a:xfrm>
            <a:prstGeom prst="line">
              <a:avLst/>
            </a:prstGeom>
            <a:ln w="19050">
              <a:solidFill>
                <a:srgbClr val="3438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2" y="948296"/>
            <a:ext cx="4908797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4226" y="2402808"/>
            <a:ext cx="2021315" cy="1581405"/>
            <a:chOff x="6640286" y="2310130"/>
            <a:chExt cx="2021315" cy="1581405"/>
          </a:xfrm>
        </p:grpSpPr>
        <p:sp>
          <p:nvSpPr>
            <p:cNvPr id="6" name="矩形 5"/>
            <p:cNvSpPr/>
            <p:nvPr/>
          </p:nvSpPr>
          <p:spPr>
            <a:xfrm>
              <a:off x="6640286" y="2325993"/>
              <a:ext cx="729343" cy="15655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中断控制器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H="1">
              <a:off x="7369629" y="26179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7369629" y="3129537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7369629" y="3652050"/>
              <a:ext cx="82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369629" y="2310130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INTR2</a:t>
              </a:r>
              <a:endParaRPr lang="zh-CN" altLang="en-US" sz="1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9629" y="2813082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INTR1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69628" y="3344273"/>
              <a:ext cx="707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INTR0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229601" y="245015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A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229601" y="2927405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B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229601" y="3508327"/>
              <a:ext cx="432000" cy="28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+mn-ea"/>
                </a:rPr>
                <a:t>C</a:t>
              </a:r>
              <a:endParaRPr lang="zh-CN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graphicFrame>
        <p:nvGraphicFramePr>
          <p:cNvPr id="18" name="Group 37"/>
          <p:cNvGraphicFramePr>
            <a:graphicFrameLocks noGrp="1"/>
          </p:cNvGraphicFramePr>
          <p:nvPr/>
        </p:nvGraphicFramePr>
        <p:xfrm>
          <a:off x="3642320" y="2359019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568988" y="4100943"/>
            <a:ext cx="310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：屏蔽，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：开放中断</a:t>
            </a:r>
            <a:endParaRPr lang="zh-CN" altLang="en-US" dirty="0"/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844059" y="1606398"/>
            <a:ext cx="1932596" cy="44627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多</a:t>
            </a:r>
            <a:r>
              <a:rPr lang="zh-CN" altLang="en-US" sz="2300" dirty="0" smtClean="0">
                <a:latin typeface="+mn-ea"/>
                <a:ea typeface="+mn-ea"/>
              </a:rPr>
              <a:t>级中断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19" name="圆角右箭头 18"/>
          <p:cNvSpPr/>
          <p:nvPr/>
        </p:nvSpPr>
        <p:spPr>
          <a:xfrm flipH="1" flipV="1">
            <a:off x="3642319" y="4609855"/>
            <a:ext cx="1203255" cy="475101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Group 37"/>
          <p:cNvGraphicFramePr>
            <a:graphicFrameLocks noGrp="1"/>
          </p:cNvGraphicFramePr>
          <p:nvPr/>
        </p:nvGraphicFramePr>
        <p:xfrm>
          <a:off x="1032313" y="4606512"/>
          <a:ext cx="2406511" cy="1625194"/>
        </p:xfrm>
        <a:graphic>
          <a:graphicData uri="http://schemas.openxmlformats.org/drawingml/2006/table">
            <a:tbl>
              <a:tblPr/>
              <a:tblGrid>
                <a:gridCol w="443896"/>
                <a:gridCol w="724829"/>
                <a:gridCol w="613317"/>
                <a:gridCol w="624469"/>
              </a:tblGrid>
              <a:tr h="61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IM2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(A)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B)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 C)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2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6" name="组合 45"/>
          <p:cNvGrpSpPr/>
          <p:nvPr/>
        </p:nvGrpSpPr>
        <p:grpSpPr>
          <a:xfrm>
            <a:off x="8260942" y="1165737"/>
            <a:ext cx="3242808" cy="1212880"/>
            <a:chOff x="7562724" y="1579532"/>
            <a:chExt cx="3242808" cy="1212880"/>
          </a:xfrm>
        </p:grpSpPr>
        <p:grpSp>
          <p:nvGrpSpPr>
            <p:cNvPr id="47" name="组合 46"/>
            <p:cNvGrpSpPr/>
            <p:nvPr/>
          </p:nvGrpSpPr>
          <p:grpSpPr>
            <a:xfrm>
              <a:off x="7562724" y="1902956"/>
              <a:ext cx="1920794" cy="889456"/>
              <a:chOff x="7022484" y="1460365"/>
              <a:chExt cx="1920794" cy="889456"/>
            </a:xfrm>
          </p:grpSpPr>
          <p:cxnSp>
            <p:nvCxnSpPr>
              <p:cNvPr id="50" name="直接连接符 49"/>
              <p:cNvCxnSpPr/>
              <p:nvPr/>
            </p:nvCxnSpPr>
            <p:spPr>
              <a:xfrm flipH="1">
                <a:off x="8017727" y="1460365"/>
                <a:ext cx="0" cy="88032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7342289" y="2349821"/>
                <a:ext cx="54162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7022484" y="2002552"/>
                <a:ext cx="925551" cy="315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+mn-ea"/>
                  </a:rPr>
                  <a:t>A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B</a:t>
                </a:r>
                <a:r>
                  <a:rPr lang="zh-CN" altLang="en-US" sz="1400" dirty="0" smtClean="0">
                    <a:latin typeface="+mn-ea"/>
                  </a:rPr>
                  <a:t>、</a:t>
                </a:r>
                <a:r>
                  <a:rPr lang="en-US" altLang="zh-CN" sz="1400" dirty="0" smtClean="0">
                    <a:latin typeface="+mn-ea"/>
                  </a:rPr>
                  <a:t>C</a:t>
                </a:r>
                <a:endParaRPr lang="zh-CN" altLang="en-US" sz="1400" dirty="0">
                  <a:latin typeface="+mn-ea"/>
                </a:endParaRPr>
              </a:p>
            </p:txBody>
          </p:sp>
          <p:cxnSp>
            <p:nvCxnSpPr>
              <p:cNvPr id="53" name="直接连接符 52"/>
              <p:cNvCxnSpPr/>
              <p:nvPr/>
            </p:nvCxnSpPr>
            <p:spPr>
              <a:xfrm>
                <a:off x="8040029" y="2340689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/>
            <p:cNvSpPr txBox="1"/>
            <p:nvPr/>
          </p:nvSpPr>
          <p:spPr>
            <a:xfrm>
              <a:off x="9384752" y="1749264"/>
              <a:ext cx="1420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n-ea"/>
                </a:rPr>
                <a:t>中断服务程序</a:t>
              </a:r>
              <a:endParaRPr lang="zh-CN" altLang="en-US" sz="1400" dirty="0">
                <a:latin typeface="+mn-ea"/>
              </a:endParaRPr>
            </a:p>
            <a:p>
              <a:r>
                <a:rPr lang="en-US" altLang="zh-CN" sz="1400" dirty="0" smtClean="0">
                  <a:latin typeface="+mn-ea"/>
                </a:rPr>
                <a:t>A     B      C</a:t>
              </a:r>
              <a:endParaRPr lang="en-US" altLang="zh-CN" sz="1400" dirty="0" smtClean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268510" y="1579532"/>
              <a:ext cx="578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+mn-ea"/>
                </a:rPr>
                <a:t>Main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207925" y="2387307"/>
            <a:ext cx="1848655" cy="2048054"/>
            <a:chOff x="8567366" y="2836056"/>
            <a:chExt cx="1848655" cy="204805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8578809" y="2836056"/>
              <a:ext cx="914271" cy="2048054"/>
              <a:chOff x="8030854" y="2349821"/>
              <a:chExt cx="914271" cy="2048054"/>
            </a:xfrm>
          </p:grpSpPr>
          <p:cxnSp>
            <p:nvCxnSpPr>
              <p:cNvPr id="115" name="直接连接符 114"/>
              <p:cNvCxnSpPr/>
              <p:nvPr/>
            </p:nvCxnSpPr>
            <p:spPr>
              <a:xfrm>
                <a:off x="8943278" y="2349821"/>
                <a:ext cx="0" cy="108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8945125" y="3601609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H="1">
                <a:off x="8030854" y="4109875"/>
                <a:ext cx="0" cy="288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/>
            <p:cNvGrpSpPr/>
            <p:nvPr/>
          </p:nvGrpSpPr>
          <p:grpSpPr>
            <a:xfrm>
              <a:off x="8567366" y="2923202"/>
              <a:ext cx="1848655" cy="1684582"/>
              <a:chOff x="8567366" y="2923202"/>
              <a:chExt cx="1848655" cy="1684582"/>
            </a:xfrm>
          </p:grpSpPr>
          <p:cxnSp>
            <p:nvCxnSpPr>
              <p:cNvPr id="100" name="直接连接符 99"/>
              <p:cNvCxnSpPr/>
              <p:nvPr/>
            </p:nvCxnSpPr>
            <p:spPr>
              <a:xfrm>
                <a:off x="9491260" y="2926384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9948021" y="2923202"/>
                <a:ext cx="0" cy="108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948021" y="3031202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0403833" y="3024058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9939459" y="3547870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9948021" y="3560146"/>
                <a:ext cx="0" cy="54000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489905" y="4090085"/>
                <a:ext cx="468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8567366" y="4607784"/>
                <a:ext cx="903249" cy="0"/>
              </a:xfrm>
              <a:prstGeom prst="line">
                <a:avLst/>
              </a:prstGeom>
              <a:ln w="19050">
                <a:solidFill>
                  <a:srgbClr val="3438F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210" y="2905158"/>
            <a:ext cx="2622414" cy="3374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705423" y="948296"/>
            <a:ext cx="489164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8.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中断响应与中断处理优先级举例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5909" y="1470599"/>
            <a:ext cx="10972801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200" dirty="0" smtClean="0">
                <a:latin typeface="+mn-ea"/>
              </a:rPr>
              <a:t>例</a:t>
            </a:r>
            <a:r>
              <a:rPr lang="en-US" altLang="zh-CN" sz="22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中断</a:t>
            </a:r>
            <a:r>
              <a:rPr lang="zh-CN" altLang="en-US" sz="2200" dirty="0" smtClean="0">
                <a:latin typeface="+mn-ea"/>
              </a:rPr>
              <a:t>硬件排队中外设</a:t>
            </a:r>
            <a:r>
              <a:rPr lang="en-US" altLang="zh-CN" sz="2200" dirty="0" smtClean="0">
                <a:latin typeface="+mn-ea"/>
              </a:rPr>
              <a:t>A</a:t>
            </a:r>
            <a:r>
              <a:rPr lang="zh-CN" altLang="en-US" sz="2200" dirty="0" smtClean="0">
                <a:latin typeface="+mn-ea"/>
              </a:rPr>
              <a:t>、</a:t>
            </a:r>
            <a:r>
              <a:rPr lang="en-US" altLang="zh-CN" sz="2200" dirty="0" smtClean="0">
                <a:latin typeface="+mn-ea"/>
              </a:rPr>
              <a:t>B</a:t>
            </a:r>
            <a:r>
              <a:rPr lang="zh-CN" altLang="en-US" sz="2200" dirty="0" smtClean="0">
                <a:latin typeface="+mn-ea"/>
              </a:rPr>
              <a:t>、</a:t>
            </a:r>
            <a:r>
              <a:rPr lang="en-US" altLang="zh-CN" sz="2200" dirty="0" smtClean="0">
                <a:latin typeface="+mn-ea"/>
              </a:rPr>
              <a:t>C</a:t>
            </a:r>
            <a:r>
              <a:rPr lang="zh-CN" altLang="en-US" sz="2200" dirty="0" smtClean="0">
                <a:latin typeface="+mn-ea"/>
              </a:rPr>
              <a:t>的</a:t>
            </a:r>
            <a:r>
              <a:rPr lang="zh-CN" altLang="en-US" sz="2200" dirty="0">
                <a:latin typeface="+mn-ea"/>
              </a:rPr>
              <a:t>响应优先级是</a:t>
            </a: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＞</a:t>
            </a:r>
            <a:r>
              <a:rPr lang="en-US" altLang="zh-CN" sz="2200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＞</a:t>
            </a:r>
            <a:r>
              <a:rPr lang="en-US" altLang="zh-CN" sz="2200" dirty="0" smtClean="0">
                <a:latin typeface="+mn-ea"/>
              </a:rPr>
              <a:t>C</a:t>
            </a:r>
            <a:r>
              <a:rPr lang="zh-CN" altLang="en-US" sz="2200" dirty="0" smtClean="0">
                <a:latin typeface="+mn-ea"/>
              </a:rPr>
              <a:t>，其中断屏蔽字如下表。按下图时间轴</a:t>
            </a:r>
            <a:r>
              <a:rPr lang="zh-CN" altLang="en-US" sz="2200" dirty="0">
                <a:latin typeface="+mn-ea"/>
              </a:rPr>
              <a:t>所</a:t>
            </a:r>
            <a:r>
              <a:rPr lang="zh-CN" altLang="en-US" sz="2200" dirty="0" smtClean="0">
                <a:latin typeface="+mn-ea"/>
              </a:rPr>
              <a:t>示设备中断请求，</a:t>
            </a:r>
            <a:r>
              <a:rPr lang="zh-CN" altLang="en-US" sz="2200" dirty="0">
                <a:latin typeface="+mn-ea"/>
              </a:rPr>
              <a:t>画出</a:t>
            </a:r>
            <a:r>
              <a:rPr lang="en-US" altLang="zh-CN" sz="2200" dirty="0">
                <a:latin typeface="+mn-ea"/>
              </a:rPr>
              <a:t>CPU</a:t>
            </a:r>
            <a:r>
              <a:rPr lang="zh-CN" altLang="en-US" sz="2200" dirty="0">
                <a:latin typeface="+mn-ea"/>
              </a:rPr>
              <a:t>执行</a:t>
            </a:r>
            <a:r>
              <a:rPr lang="zh-CN" altLang="en-US" sz="2200" dirty="0" smtClean="0">
                <a:latin typeface="+mn-ea"/>
              </a:rPr>
              <a:t>程序轨迹。设中断服务程序时间均</a:t>
            </a:r>
            <a:r>
              <a:rPr lang="zh-CN" altLang="en-US" sz="2200" dirty="0">
                <a:latin typeface="+mn-ea"/>
              </a:rPr>
              <a:t>为</a:t>
            </a:r>
            <a:r>
              <a:rPr lang="en-US" altLang="zh-CN" sz="2200" dirty="0">
                <a:latin typeface="+mn-ea"/>
              </a:rPr>
              <a:t>20 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</a:t>
            </a:r>
            <a:r>
              <a:rPr lang="en-US" altLang="zh-CN" sz="2200" dirty="0">
                <a:latin typeface="+mn-ea"/>
              </a:rPr>
              <a:t> s</a:t>
            </a:r>
            <a:r>
              <a:rPr lang="zh-CN" altLang="en-US" sz="2200" dirty="0" smtClean="0">
                <a:latin typeface="+mn-ea"/>
              </a:rPr>
              <a:t>。</a:t>
            </a:r>
            <a:r>
              <a:rPr lang="en-US" altLang="zh-CN" sz="2300" dirty="0" smtClean="0">
                <a:latin typeface="+mn-ea"/>
              </a:rPr>
              <a:t>            </a:t>
            </a:r>
            <a:endParaRPr lang="en-US" altLang="zh-CN" sz="2300" dirty="0">
              <a:latin typeface="+mn-ea"/>
            </a:endParaRPr>
          </a:p>
        </p:txBody>
      </p:sp>
      <p:graphicFrame>
        <p:nvGraphicFramePr>
          <p:cNvPr id="44" name="组合 3"/>
          <p:cNvGraphicFramePr>
            <a:graphicFrameLocks noGrp="1"/>
          </p:cNvGraphicFramePr>
          <p:nvPr/>
        </p:nvGraphicFramePr>
        <p:xfrm>
          <a:off x="847062" y="3401286"/>
          <a:ext cx="1654381" cy="1783176"/>
        </p:xfrm>
        <a:graphic>
          <a:graphicData uri="http://schemas.openxmlformats.org/drawingml/2006/table">
            <a:tbl>
              <a:tblPr/>
              <a:tblGrid>
                <a:gridCol w="543336"/>
                <a:gridCol w="1111045"/>
              </a:tblGrid>
              <a:tr h="4197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设备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屏   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蔽    码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     B      C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1      1       1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0      1       0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0      1       1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0      0       0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169" y="5627293"/>
            <a:ext cx="5259616" cy="807290"/>
          </a:xfrm>
          <a:prstGeom prst="rect">
            <a:avLst/>
          </a:prstGeom>
        </p:spPr>
      </p:pic>
      <p:sp>
        <p:nvSpPr>
          <p:cNvPr id="78" name="直线 3"/>
          <p:cNvSpPr>
            <a:spLocks noChangeShapeType="1"/>
          </p:cNvSpPr>
          <p:nvPr/>
        </p:nvSpPr>
        <p:spPr bwMode="auto">
          <a:xfrm>
            <a:off x="4912856" y="4856643"/>
            <a:ext cx="673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" name="直线 4"/>
          <p:cNvSpPr>
            <a:spLocks noChangeShapeType="1"/>
          </p:cNvSpPr>
          <p:nvPr/>
        </p:nvSpPr>
        <p:spPr bwMode="auto">
          <a:xfrm>
            <a:off x="4949369" y="2588107"/>
            <a:ext cx="0" cy="226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直线 5"/>
          <p:cNvSpPr>
            <a:spLocks noChangeShapeType="1"/>
          </p:cNvSpPr>
          <p:nvPr/>
        </p:nvSpPr>
        <p:spPr bwMode="auto">
          <a:xfrm>
            <a:off x="4949370" y="2840518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直线 6"/>
          <p:cNvSpPr>
            <a:spLocks noChangeShapeType="1"/>
          </p:cNvSpPr>
          <p:nvPr/>
        </p:nvSpPr>
        <p:spPr bwMode="auto">
          <a:xfrm>
            <a:off x="4984295" y="3488218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直线 7"/>
          <p:cNvSpPr>
            <a:spLocks noChangeShapeType="1"/>
          </p:cNvSpPr>
          <p:nvPr/>
        </p:nvSpPr>
        <p:spPr bwMode="auto">
          <a:xfrm>
            <a:off x="4984295" y="4137506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文本框 8"/>
          <p:cNvSpPr txBox="1">
            <a:spLocks noChangeArrowheads="1"/>
          </p:cNvSpPr>
          <p:nvPr/>
        </p:nvSpPr>
        <p:spPr bwMode="auto">
          <a:xfrm>
            <a:off x="4012745" y="3993044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4" name="文本框 9"/>
          <p:cNvSpPr txBox="1">
            <a:spLocks noChangeArrowheads="1"/>
          </p:cNvSpPr>
          <p:nvPr/>
        </p:nvSpPr>
        <p:spPr bwMode="auto">
          <a:xfrm>
            <a:off x="4012745" y="3272319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5" name="文本框 10"/>
          <p:cNvSpPr txBox="1">
            <a:spLocks noChangeArrowheads="1"/>
          </p:cNvSpPr>
          <p:nvPr/>
        </p:nvSpPr>
        <p:spPr bwMode="auto">
          <a:xfrm>
            <a:off x="4012745" y="2696057"/>
            <a:ext cx="108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kumimoji="1"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服务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6" name="直线 11"/>
          <p:cNvSpPr>
            <a:spLocks noChangeShapeType="1"/>
          </p:cNvSpPr>
          <p:nvPr/>
        </p:nvSpPr>
        <p:spPr bwMode="auto">
          <a:xfrm>
            <a:off x="6100306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直线 12"/>
          <p:cNvSpPr>
            <a:spLocks noChangeShapeType="1"/>
          </p:cNvSpPr>
          <p:nvPr/>
        </p:nvSpPr>
        <p:spPr bwMode="auto">
          <a:xfrm>
            <a:off x="7216319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直线 13"/>
          <p:cNvSpPr>
            <a:spLocks noChangeShapeType="1"/>
          </p:cNvSpPr>
          <p:nvPr/>
        </p:nvSpPr>
        <p:spPr bwMode="auto">
          <a:xfrm>
            <a:off x="8332331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" name="直线 14"/>
          <p:cNvSpPr>
            <a:spLocks noChangeShapeType="1"/>
          </p:cNvSpPr>
          <p:nvPr/>
        </p:nvSpPr>
        <p:spPr bwMode="auto">
          <a:xfrm>
            <a:off x="9376906" y="4712182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直线 15"/>
          <p:cNvSpPr>
            <a:spLocks noChangeShapeType="1"/>
          </p:cNvSpPr>
          <p:nvPr/>
        </p:nvSpPr>
        <p:spPr bwMode="auto">
          <a:xfrm>
            <a:off x="10384969" y="4677257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1" name="文本框 16"/>
          <p:cNvSpPr txBox="1">
            <a:spLocks noChangeArrowheads="1"/>
          </p:cNvSpPr>
          <p:nvPr/>
        </p:nvSpPr>
        <p:spPr bwMode="auto">
          <a:xfrm>
            <a:off x="3976231" y="4604232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endParaRPr kumimoji="1" lang="en-US" altLang="zh-CN" sz="2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" name="文本框 17"/>
          <p:cNvSpPr txBox="1">
            <a:spLocks noChangeArrowheads="1"/>
          </p:cNvSpPr>
          <p:nvPr/>
        </p:nvSpPr>
        <p:spPr bwMode="auto">
          <a:xfrm>
            <a:off x="4804907" y="4964594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文本框 19"/>
          <p:cNvSpPr txBox="1">
            <a:spLocks noChangeArrowheads="1"/>
          </p:cNvSpPr>
          <p:nvPr/>
        </p:nvSpPr>
        <p:spPr bwMode="auto">
          <a:xfrm>
            <a:off x="7036932" y="5001106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" name="直线 20"/>
          <p:cNvSpPr>
            <a:spLocks noChangeShapeType="1"/>
          </p:cNvSpPr>
          <p:nvPr/>
        </p:nvSpPr>
        <p:spPr bwMode="auto">
          <a:xfrm>
            <a:off x="6640056" y="4748694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直线 21"/>
          <p:cNvSpPr>
            <a:spLocks noChangeShapeType="1"/>
          </p:cNvSpPr>
          <p:nvPr/>
        </p:nvSpPr>
        <p:spPr bwMode="auto">
          <a:xfrm>
            <a:off x="4949368" y="4137506"/>
            <a:ext cx="11509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直线 22"/>
          <p:cNvSpPr>
            <a:spLocks noChangeShapeType="1"/>
          </p:cNvSpPr>
          <p:nvPr/>
        </p:nvSpPr>
        <p:spPr bwMode="auto">
          <a:xfrm>
            <a:off x="6100306" y="4137507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直线 23"/>
          <p:cNvSpPr>
            <a:spLocks noChangeShapeType="1"/>
          </p:cNvSpPr>
          <p:nvPr/>
        </p:nvSpPr>
        <p:spPr bwMode="auto">
          <a:xfrm>
            <a:off x="6100306" y="4856643"/>
            <a:ext cx="53975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直线 24"/>
          <p:cNvSpPr>
            <a:spLocks noChangeShapeType="1"/>
          </p:cNvSpPr>
          <p:nvPr/>
        </p:nvSpPr>
        <p:spPr bwMode="auto">
          <a:xfrm>
            <a:off x="6640056" y="3488219"/>
            <a:ext cx="0" cy="133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直线 25"/>
          <p:cNvSpPr>
            <a:spLocks noChangeShapeType="1"/>
          </p:cNvSpPr>
          <p:nvPr/>
        </p:nvSpPr>
        <p:spPr bwMode="auto">
          <a:xfrm>
            <a:off x="6640056" y="3488218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直线 26"/>
          <p:cNvSpPr>
            <a:spLocks noChangeShapeType="1"/>
          </p:cNvSpPr>
          <p:nvPr/>
        </p:nvSpPr>
        <p:spPr bwMode="auto">
          <a:xfrm>
            <a:off x="7216319" y="284051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直线 27"/>
          <p:cNvSpPr>
            <a:spLocks noChangeShapeType="1"/>
          </p:cNvSpPr>
          <p:nvPr/>
        </p:nvSpPr>
        <p:spPr bwMode="auto">
          <a:xfrm>
            <a:off x="7216319" y="2840518"/>
            <a:ext cx="1081086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" name="直线 28"/>
          <p:cNvSpPr>
            <a:spLocks noChangeShapeType="1"/>
          </p:cNvSpPr>
          <p:nvPr/>
        </p:nvSpPr>
        <p:spPr bwMode="auto">
          <a:xfrm>
            <a:off x="8297405" y="284051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直线 29"/>
          <p:cNvSpPr>
            <a:spLocks noChangeShapeType="1"/>
          </p:cNvSpPr>
          <p:nvPr/>
        </p:nvSpPr>
        <p:spPr bwMode="auto">
          <a:xfrm>
            <a:off x="8297405" y="3488218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直线 30"/>
          <p:cNvSpPr>
            <a:spLocks noChangeShapeType="1"/>
          </p:cNvSpPr>
          <p:nvPr/>
        </p:nvSpPr>
        <p:spPr bwMode="auto">
          <a:xfrm>
            <a:off x="8873669" y="3488219"/>
            <a:ext cx="0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直线 31"/>
          <p:cNvSpPr>
            <a:spLocks noChangeShapeType="1"/>
          </p:cNvSpPr>
          <p:nvPr/>
        </p:nvSpPr>
        <p:spPr bwMode="auto">
          <a:xfrm>
            <a:off x="8873669" y="4856643"/>
            <a:ext cx="194310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文本框 32"/>
          <p:cNvSpPr txBox="1">
            <a:spLocks noChangeArrowheads="1"/>
          </p:cNvSpPr>
          <p:nvPr/>
        </p:nvSpPr>
        <p:spPr bwMode="auto">
          <a:xfrm>
            <a:off x="5597070" y="4532794"/>
            <a:ext cx="4103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20                40                 60              80</a:t>
            </a:r>
            <a:endParaRPr kumimoji="1"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8" grpId="0" animBg="1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" name="对象 3"/>
          <p:cNvGraphicFramePr>
            <a:graphicFrameLocks noGrp="1" noChangeAspect="1"/>
          </p:cNvGraphicFramePr>
          <p:nvPr>
            <p:ph idx="1"/>
          </p:nvPr>
        </p:nvGraphicFramePr>
        <p:xfrm>
          <a:off x="2690370" y="1935009"/>
          <a:ext cx="5832475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Picture" r:id="rId1" imgW="18164175" imgH="12449175" progId="Word.Picture.8">
                  <p:embed/>
                </p:oleObj>
              </mc:Choice>
              <mc:Fallback>
                <p:oleObj name="Picture" r:id="rId1" imgW="18164175" imgH="12449175" progId="Word.Picture.8">
                  <p:embed/>
                  <p:pic>
                    <p:nvPicPr>
                      <p:cNvPr id="0" name="图片 309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370" y="1935009"/>
                        <a:ext cx="5832475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05423" y="948296"/>
            <a:ext cx="281452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9.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中断控制接口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4367787" y="4348976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4367787" y="4769390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367787" y="5189804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4367787" y="5554462"/>
            <a:ext cx="66908" cy="557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6920733" y="4780575"/>
            <a:ext cx="1003543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695596" y="2155499"/>
            <a:ext cx="5225137" cy="3356288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276018" y="2800920"/>
            <a:ext cx="2096563" cy="1177113"/>
            <a:chOff x="4620015" y="1590553"/>
            <a:chExt cx="3014813" cy="1177113"/>
          </a:xfrm>
        </p:grpSpPr>
        <p:cxnSp>
          <p:nvCxnSpPr>
            <p:cNvPr id="7" name="直接箭头连接符 6"/>
            <p:cNvCxnSpPr/>
            <p:nvPr/>
          </p:nvCxnSpPr>
          <p:spPr>
            <a:xfrm flipH="1">
              <a:off x="4620015" y="1590553"/>
              <a:ext cx="30148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5176782" y="1948078"/>
              <a:ext cx="2458046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5728057" y="2378240"/>
              <a:ext cx="190677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H="1">
              <a:off x="6670951" y="2767666"/>
              <a:ext cx="963877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箭头连接符 10"/>
          <p:cNvCxnSpPr/>
          <p:nvPr/>
        </p:nvCxnSpPr>
        <p:spPr>
          <a:xfrm flipH="1">
            <a:off x="1583587" y="2730117"/>
            <a:ext cx="150086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985213" y="3104130"/>
            <a:ext cx="142121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627965" y="2905682"/>
            <a:ext cx="0" cy="2113719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120672" y="3273976"/>
            <a:ext cx="379904" cy="1566653"/>
            <a:chOff x="2632017" y="4157592"/>
            <a:chExt cx="177661" cy="732640"/>
          </a:xfrm>
        </p:grpSpPr>
        <p:cxnSp>
          <p:nvCxnSpPr>
            <p:cNvPr id="15" name="直接箭头连接符 14"/>
            <p:cNvCxnSpPr/>
            <p:nvPr/>
          </p:nvCxnSpPr>
          <p:spPr>
            <a:xfrm flipV="1">
              <a:off x="2632017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>
              <a:off x="2632992" y="4157592"/>
              <a:ext cx="176686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563978" y="3690303"/>
            <a:ext cx="430868" cy="1150317"/>
            <a:chOff x="2644974" y="4157592"/>
            <a:chExt cx="119494" cy="732640"/>
          </a:xfrm>
        </p:grpSpPr>
        <p:cxnSp>
          <p:nvCxnSpPr>
            <p:cNvPr id="18" name="直接箭头连接符 17"/>
            <p:cNvCxnSpPr/>
            <p:nvPr/>
          </p:nvCxnSpPr>
          <p:spPr>
            <a:xfrm flipV="1">
              <a:off x="2644974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027167" y="4073946"/>
            <a:ext cx="471987" cy="767176"/>
            <a:chOff x="2644974" y="4157592"/>
            <a:chExt cx="119494" cy="749219"/>
          </a:xfrm>
        </p:grpSpPr>
        <p:cxnSp>
          <p:nvCxnSpPr>
            <p:cNvPr id="21" name="直接箭头连接符 20"/>
            <p:cNvCxnSpPr/>
            <p:nvPr/>
          </p:nvCxnSpPr>
          <p:spPr>
            <a:xfrm flipV="1">
              <a:off x="2644974" y="4157594"/>
              <a:ext cx="0" cy="749217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/>
          <p:nvPr/>
        </p:nvCxnSpPr>
        <p:spPr>
          <a:xfrm flipH="1">
            <a:off x="1993133" y="3483192"/>
            <a:ext cx="199539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延期 23"/>
          <p:cNvSpPr/>
          <p:nvPr/>
        </p:nvSpPr>
        <p:spPr>
          <a:xfrm>
            <a:off x="3414343" y="302660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5" name="流程图: 延期 24"/>
          <p:cNvSpPr/>
          <p:nvPr/>
        </p:nvSpPr>
        <p:spPr>
          <a:xfrm>
            <a:off x="4491829" y="381914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6" name="流程图: 延期 25"/>
          <p:cNvSpPr/>
          <p:nvPr/>
        </p:nvSpPr>
        <p:spPr>
          <a:xfrm>
            <a:off x="3963152" y="342196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972511" y="3890548"/>
            <a:ext cx="2517475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72486" y="2730117"/>
            <a:ext cx="540695" cy="1176600"/>
            <a:chOff x="1431167" y="1519750"/>
            <a:chExt cx="1421212" cy="1176600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1431167" y="1519750"/>
              <a:ext cx="14212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1431167" y="1907342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1431167" y="2696350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4"/>
          <p:cNvSpPr txBox="1"/>
          <p:nvPr/>
        </p:nvSpPr>
        <p:spPr>
          <a:xfrm>
            <a:off x="917426" y="2611629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IR0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917426" y="2984101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IR1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文本框 4"/>
          <p:cNvSpPr txBox="1"/>
          <p:nvPr/>
        </p:nvSpPr>
        <p:spPr>
          <a:xfrm>
            <a:off x="917426" y="3775958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IR7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79234" y="2148418"/>
            <a:ext cx="3444526" cy="4262212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2627963" y="2909439"/>
            <a:ext cx="253439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图: 延期 36"/>
          <p:cNvSpPr/>
          <p:nvPr/>
        </p:nvSpPr>
        <p:spPr>
          <a:xfrm>
            <a:off x="2855111" y="2642126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6685207" y="5851837"/>
            <a:ext cx="2377116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4"/>
          <p:cNvSpPr txBox="1"/>
          <p:nvPr/>
        </p:nvSpPr>
        <p:spPr>
          <a:xfrm>
            <a:off x="4894701" y="5680590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文本框 4"/>
          <p:cNvSpPr txBox="1"/>
          <p:nvPr/>
        </p:nvSpPr>
        <p:spPr>
          <a:xfrm>
            <a:off x="7115879" y="5838247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NMI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文本框 4"/>
          <p:cNvSpPr txBox="1"/>
          <p:nvPr/>
        </p:nvSpPr>
        <p:spPr>
          <a:xfrm>
            <a:off x="7127655" y="4771849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INTA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文本框 4"/>
          <p:cNvSpPr txBox="1"/>
          <p:nvPr/>
        </p:nvSpPr>
        <p:spPr>
          <a:xfrm>
            <a:off x="7115879" y="3443247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"/>
          <p:cNvSpPr txBox="1"/>
          <p:nvPr/>
        </p:nvSpPr>
        <p:spPr>
          <a:xfrm>
            <a:off x="2765350" y="1776499"/>
            <a:ext cx="10698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4" name="文本框 4"/>
          <p:cNvSpPr txBox="1"/>
          <p:nvPr/>
        </p:nvSpPr>
        <p:spPr>
          <a:xfrm>
            <a:off x="5914981" y="2834529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中断编号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文本框 4"/>
          <p:cNvSpPr txBox="1"/>
          <p:nvPr/>
        </p:nvSpPr>
        <p:spPr>
          <a:xfrm>
            <a:off x="1713427" y="4877173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6" name="文本框 4"/>
          <p:cNvSpPr txBox="1"/>
          <p:nvPr/>
        </p:nvSpPr>
        <p:spPr>
          <a:xfrm>
            <a:off x="1713427" y="4146778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062636" y="2339994"/>
            <a:ext cx="531748" cy="3775255"/>
            <a:chOff x="4429527" y="4006873"/>
            <a:chExt cx="1125139" cy="484386"/>
          </a:xfrm>
        </p:grpSpPr>
        <p:sp>
          <p:nvSpPr>
            <p:cNvPr id="48" name="矩形 47"/>
            <p:cNvSpPr/>
            <p:nvPr/>
          </p:nvSpPr>
          <p:spPr>
            <a:xfrm>
              <a:off x="4429527" y="4006873"/>
              <a:ext cx="1125139" cy="48438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文本框 4"/>
            <p:cNvSpPr txBox="1"/>
            <p:nvPr/>
          </p:nvSpPr>
          <p:spPr>
            <a:xfrm>
              <a:off x="4506834" y="4192316"/>
              <a:ext cx="978209" cy="142162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逻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辑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>
          <a:xfrm flipH="1">
            <a:off x="5893308" y="3743629"/>
            <a:ext cx="249631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598815" y="2341048"/>
            <a:ext cx="1431508" cy="3650795"/>
            <a:chOff x="9598814" y="2026419"/>
            <a:chExt cx="1704787" cy="3650795"/>
          </a:xfrm>
        </p:grpSpPr>
        <p:grpSp>
          <p:nvGrpSpPr>
            <p:cNvPr id="52" name="组合 51"/>
            <p:cNvGrpSpPr/>
            <p:nvPr/>
          </p:nvGrpSpPr>
          <p:grpSpPr>
            <a:xfrm>
              <a:off x="9598814" y="2026419"/>
              <a:ext cx="1698185" cy="311128"/>
              <a:chOff x="9446415" y="2093094"/>
              <a:chExt cx="1427158" cy="311128"/>
            </a:xfrm>
          </p:grpSpPr>
          <p:cxnSp>
            <p:nvCxnSpPr>
              <p:cNvPr id="88" name="直接箭头连接符 8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组合 8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9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除零故障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9598814" y="2503514"/>
              <a:ext cx="1698185" cy="311128"/>
              <a:chOff x="9446415" y="2093094"/>
              <a:chExt cx="1427158" cy="311128"/>
            </a:xfrm>
          </p:grpSpPr>
          <p:cxnSp>
            <p:nvCxnSpPr>
              <p:cNvPr id="84" name="直接箭头连接符 83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组合 84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87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段故障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9601250" y="2980609"/>
              <a:ext cx="1698185" cy="311128"/>
              <a:chOff x="9446415" y="2093094"/>
              <a:chExt cx="1427158" cy="311128"/>
            </a:xfrm>
          </p:grpSpPr>
          <p:cxnSp>
            <p:nvCxnSpPr>
              <p:cNvPr id="80" name="直接箭头连接符 79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组合 80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83" name="文本框 4"/>
                <p:cNvSpPr txBox="1"/>
                <p:nvPr/>
              </p:nvSpPr>
              <p:spPr>
                <a:xfrm>
                  <a:off x="4506833" y="4058594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缺页异常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9601250" y="3457704"/>
              <a:ext cx="1698185" cy="311128"/>
              <a:chOff x="9446415" y="2093094"/>
              <a:chExt cx="1427158" cy="311128"/>
            </a:xfrm>
          </p:grpSpPr>
          <p:cxnSp>
            <p:nvCxnSpPr>
              <p:cNvPr id="76" name="直接箭头连接符 75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组合 76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9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非法指令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9603685" y="3934799"/>
              <a:ext cx="1698185" cy="311128"/>
              <a:chOff x="9446415" y="2093094"/>
              <a:chExt cx="1427158" cy="311128"/>
            </a:xfrm>
          </p:grpSpPr>
          <p:cxnSp>
            <p:nvCxnSpPr>
              <p:cNvPr id="72" name="直接箭头连接符 71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5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越界访问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>
              <a:off x="9603685" y="4411894"/>
              <a:ext cx="1698185" cy="311128"/>
              <a:chOff x="9446415" y="2093094"/>
              <a:chExt cx="1427158" cy="311128"/>
            </a:xfrm>
          </p:grpSpPr>
          <p:cxnSp>
            <p:nvCxnSpPr>
              <p:cNvPr id="68" name="直接箭头连接符 67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71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溢出异常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9605416" y="4888989"/>
              <a:ext cx="1698185" cy="311128"/>
              <a:chOff x="9446415" y="2093094"/>
              <a:chExt cx="1427158" cy="311128"/>
            </a:xfrm>
          </p:grpSpPr>
          <p:cxnSp>
            <p:nvCxnSpPr>
              <p:cNvPr id="64" name="直接箭头连接符 63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66" name="矩形 65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7" name="文本框 4"/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单步中断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9" name="组合 58"/>
            <p:cNvGrpSpPr/>
            <p:nvPr/>
          </p:nvGrpSpPr>
          <p:grpSpPr>
            <a:xfrm>
              <a:off x="9605416" y="5366086"/>
              <a:ext cx="1698185" cy="311128"/>
              <a:chOff x="9446415" y="2093094"/>
              <a:chExt cx="1427158" cy="311128"/>
            </a:xfrm>
          </p:grpSpPr>
          <p:cxnSp>
            <p:nvCxnSpPr>
              <p:cNvPr id="60" name="直接箭头连接符 59"/>
              <p:cNvCxnSpPr/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组合 60"/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3" name="文本框 4"/>
                <p:cNvSpPr txBox="1"/>
                <p:nvPr/>
              </p:nvSpPr>
              <p:spPr>
                <a:xfrm>
                  <a:off x="4506833" y="4058593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数未对齐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92" name="文本框 4"/>
          <p:cNvSpPr txBox="1"/>
          <p:nvPr/>
        </p:nvSpPr>
        <p:spPr>
          <a:xfrm>
            <a:off x="8088907" y="2412526"/>
            <a:ext cx="766807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CPU</a:t>
            </a:r>
            <a:endParaRPr lang="zh-CN" dirty="0">
              <a:solidFill>
                <a:srgbClr val="C00000"/>
              </a:solidFill>
            </a:endParaRPr>
          </a:p>
        </p:txBody>
      </p:sp>
      <p:sp>
        <p:nvSpPr>
          <p:cNvPr id="93" name="文本框 4"/>
          <p:cNvSpPr txBox="1"/>
          <p:nvPr/>
        </p:nvSpPr>
        <p:spPr>
          <a:xfrm>
            <a:off x="3351646" y="2370759"/>
            <a:ext cx="1657701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中断控制器</a:t>
            </a:r>
            <a:endParaRPr lang="zh-CN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94" name="直接箭头连接符 93"/>
          <p:cNvCxnSpPr/>
          <p:nvPr/>
        </p:nvCxnSpPr>
        <p:spPr>
          <a:xfrm flipH="1">
            <a:off x="8780780" y="3818171"/>
            <a:ext cx="277410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8254835" y="3934437"/>
            <a:ext cx="255522" cy="284148"/>
            <a:chOff x="2644974" y="4157592"/>
            <a:chExt cx="119494" cy="132881"/>
          </a:xfrm>
        </p:grpSpPr>
        <p:cxnSp>
          <p:nvCxnSpPr>
            <p:cNvPr id="96" name="直接箭头连接符 95"/>
            <p:cNvCxnSpPr/>
            <p:nvPr/>
          </p:nvCxnSpPr>
          <p:spPr>
            <a:xfrm flipV="1">
              <a:off x="2644974" y="4157593"/>
              <a:ext cx="0" cy="13288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流程图: 延期 97"/>
          <p:cNvSpPr/>
          <p:nvPr/>
        </p:nvSpPr>
        <p:spPr>
          <a:xfrm>
            <a:off x="8387875" y="366871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99" name="文本框 4"/>
          <p:cNvSpPr txBox="1"/>
          <p:nvPr/>
        </p:nvSpPr>
        <p:spPr>
          <a:xfrm>
            <a:off x="7914143" y="4490359"/>
            <a:ext cx="783963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IE/IF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4"/>
          <p:cNvSpPr txBox="1"/>
          <p:nvPr/>
        </p:nvSpPr>
        <p:spPr>
          <a:xfrm>
            <a:off x="10085291" y="6035116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内部异常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813182" y="2525950"/>
            <a:ext cx="464127" cy="1569321"/>
            <a:chOff x="2037164" y="3995283"/>
            <a:chExt cx="371502" cy="733888"/>
          </a:xfrm>
        </p:grpSpPr>
        <p:sp>
          <p:nvSpPr>
            <p:cNvPr id="102" name="矩形 101"/>
            <p:cNvSpPr/>
            <p:nvPr/>
          </p:nvSpPr>
          <p:spPr>
            <a:xfrm>
              <a:off x="2037164" y="3995283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037164" y="4176260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037164" y="4357237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2037164" y="4538214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398673" y="4817949"/>
            <a:ext cx="1868404" cy="408338"/>
            <a:chOff x="2516019" y="5608346"/>
            <a:chExt cx="1080276" cy="190958"/>
          </a:xfrm>
        </p:grpSpPr>
        <p:sp>
          <p:nvSpPr>
            <p:cNvPr id="107" name="矩形 106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8064672" y="4179914"/>
            <a:ext cx="442389" cy="306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>
            <a:off x="2591406" y="1666970"/>
            <a:ext cx="0" cy="49097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>
            <a:off x="9664177" y="1628046"/>
            <a:ext cx="0" cy="520371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4"/>
          <p:cNvSpPr txBox="1"/>
          <p:nvPr/>
        </p:nvSpPr>
        <p:spPr>
          <a:xfrm>
            <a:off x="5907162" y="3458484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6" name="直接箭头连接符 115"/>
          <p:cNvCxnSpPr/>
          <p:nvPr/>
        </p:nvCxnSpPr>
        <p:spPr>
          <a:xfrm flipH="1">
            <a:off x="5907166" y="2800920"/>
            <a:ext cx="465673" cy="0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4"/>
          <p:cNvSpPr txBox="1"/>
          <p:nvPr/>
        </p:nvSpPr>
        <p:spPr>
          <a:xfrm>
            <a:off x="5557244" y="1839602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8" name="文本框 4"/>
          <p:cNvSpPr txBox="1"/>
          <p:nvPr/>
        </p:nvSpPr>
        <p:spPr>
          <a:xfrm>
            <a:off x="1388701" y="5661255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1126153" y="4065281"/>
            <a:ext cx="0" cy="1761437"/>
          </a:xfrm>
          <a:prstGeom prst="straightConnector1">
            <a:avLst/>
          </a:prstGeom>
          <a:ln w="3175" cap="sq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>
            <a:off x="1126153" y="5832747"/>
            <a:ext cx="410496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 flipH="1">
            <a:off x="917426" y="1628046"/>
            <a:ext cx="10406335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2595995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3086447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3531875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3988150" y="473022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/>
          <p:cNvGrpSpPr/>
          <p:nvPr/>
        </p:nvGrpSpPr>
        <p:grpSpPr>
          <a:xfrm>
            <a:off x="4628693" y="4821333"/>
            <a:ext cx="1868404" cy="408338"/>
            <a:chOff x="2516019" y="5608346"/>
            <a:chExt cx="1080276" cy="190958"/>
          </a:xfrm>
        </p:grpSpPr>
        <p:sp>
          <p:nvSpPr>
            <p:cNvPr id="128" name="矩形 127"/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2" name="直接箭头连接符 131"/>
          <p:cNvCxnSpPr/>
          <p:nvPr/>
        </p:nvCxnSpPr>
        <p:spPr>
          <a:xfrm flipV="1">
            <a:off x="5561186" y="4244610"/>
            <a:ext cx="0" cy="767174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4"/>
          <p:cNvSpPr txBox="1"/>
          <p:nvPr/>
        </p:nvSpPr>
        <p:spPr>
          <a:xfrm>
            <a:off x="5857646" y="4472344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5213629" y="2387993"/>
            <a:ext cx="676643" cy="2022678"/>
            <a:chOff x="4429527" y="4006873"/>
            <a:chExt cx="1125139" cy="517588"/>
          </a:xfrm>
        </p:grpSpPr>
        <p:sp>
          <p:nvSpPr>
            <p:cNvPr id="135" name="矩形 134"/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文本框 4"/>
            <p:cNvSpPr txBox="1"/>
            <p:nvPr/>
          </p:nvSpPr>
          <p:spPr>
            <a:xfrm>
              <a:off x="4506833" y="4015924"/>
              <a:ext cx="978208" cy="49494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先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排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队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电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路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37" name="文本框 4"/>
          <p:cNvSpPr txBox="1"/>
          <p:nvPr/>
        </p:nvSpPr>
        <p:spPr>
          <a:xfrm rot="5400000">
            <a:off x="447429" y="3205245"/>
            <a:ext cx="78993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38" name="文本框 4"/>
          <p:cNvSpPr txBox="1"/>
          <p:nvPr/>
        </p:nvSpPr>
        <p:spPr>
          <a:xfrm>
            <a:off x="762351" y="3333700"/>
            <a:ext cx="78434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39" name="直接箭头连接符 138"/>
          <p:cNvCxnSpPr/>
          <p:nvPr/>
        </p:nvCxnSpPr>
        <p:spPr>
          <a:xfrm>
            <a:off x="6372839" y="1628046"/>
            <a:ext cx="0" cy="1165312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4"/>
          <p:cNvSpPr txBox="1"/>
          <p:nvPr/>
        </p:nvSpPr>
        <p:spPr>
          <a:xfrm>
            <a:off x="6957794" y="1839602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41" name="直接箭头连接符 140"/>
          <p:cNvCxnSpPr/>
          <p:nvPr/>
        </p:nvCxnSpPr>
        <p:spPr>
          <a:xfrm flipV="1">
            <a:off x="7404010" y="2099896"/>
            <a:ext cx="0" cy="98085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6"/>
          <p:cNvSpPr txBox="1">
            <a:spLocks noChangeArrowheads="1"/>
          </p:cNvSpPr>
          <p:nvPr/>
        </p:nvSpPr>
        <p:spPr bwMode="auto">
          <a:xfrm>
            <a:off x="627080" y="879406"/>
            <a:ext cx="2535568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9.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中断控制接口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542855" y="977019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1815" y="2289503"/>
            <a:ext cx="3699115" cy="371800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开关</a:t>
            </a:r>
            <a:r>
              <a:rPr lang="zh-CN" altLang="en-US" sz="2400" dirty="0">
                <a:latin typeface="+mn-ea"/>
                <a:ea typeface="+mn-ea"/>
              </a:rPr>
              <a:t>中断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IE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寄存器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保存</a:t>
            </a:r>
            <a:r>
              <a:rPr lang="zh-CN" altLang="en-US" sz="2400" dirty="0">
                <a:latin typeface="+mn-ea"/>
                <a:ea typeface="+mn-ea"/>
              </a:rPr>
              <a:t>断点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EPC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寄存器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堆栈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中断</a:t>
            </a:r>
            <a:r>
              <a:rPr lang="zh-CN" altLang="en-US" sz="2400" dirty="0">
                <a:latin typeface="+mn-ea"/>
                <a:ea typeface="+mn-ea"/>
              </a:rPr>
              <a:t>识别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增加中断控制逻辑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软件</a:t>
            </a:r>
            <a:r>
              <a:rPr lang="zh-CN" altLang="en-US" sz="2400" dirty="0">
                <a:latin typeface="+mn-ea"/>
                <a:ea typeface="+mn-ea"/>
              </a:rPr>
              <a:t>支持</a:t>
            </a:r>
            <a:endParaRPr lang="en-US" altLang="zh-CN" sz="2400" dirty="0">
              <a:latin typeface="+mn-ea"/>
              <a:ea typeface="+mn-ea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eret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指令支持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  <a:p>
            <a:pPr lvl="1"/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6063523" y="1171366"/>
            <a:ext cx="5668850" cy="5292616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032258" y="1894819"/>
            <a:ext cx="1556581" cy="1457131"/>
            <a:chOff x="10090237" y="2019256"/>
            <a:chExt cx="1641707" cy="1536818"/>
          </a:xfrm>
        </p:grpSpPr>
        <p:sp>
          <p:nvSpPr>
            <p:cNvPr id="8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操作控制器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723524" y="2319199"/>
            <a:ext cx="858666" cy="711391"/>
            <a:chOff x="10819307" y="2466844"/>
            <a:chExt cx="905624" cy="750295"/>
          </a:xfrm>
        </p:grpSpPr>
        <p:sp>
          <p:nvSpPr>
            <p:cNvPr id="13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72674" y="1698960"/>
            <a:ext cx="2262243" cy="782519"/>
            <a:chOff x="7094351" y="1564383"/>
            <a:chExt cx="2385959" cy="825313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箭头连接符 16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8" name="组合 17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 flipH="1">
                <a:off x="864288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等腰三角形 20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3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4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25" name="Text Box 36"/>
          <p:cNvSpPr txBox="1">
            <a:spLocks noChangeArrowheads="1"/>
          </p:cNvSpPr>
          <p:nvPr/>
        </p:nvSpPr>
        <p:spPr bwMode="auto">
          <a:xfrm>
            <a:off x="10420808" y="318148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539906" y="3340398"/>
            <a:ext cx="2567515" cy="808106"/>
            <a:chOff x="9570959" y="3543889"/>
            <a:chExt cx="2707926" cy="852299"/>
          </a:xfrm>
        </p:grpSpPr>
        <p:sp>
          <p:nvSpPr>
            <p:cNvPr id="27" name="Rectangle 104"/>
            <p:cNvSpPr>
              <a:spLocks noChangeArrowheads="1"/>
            </p:cNvSpPr>
            <p:nvPr/>
          </p:nvSpPr>
          <p:spPr bwMode="auto">
            <a:xfrm>
              <a:off x="10346761" y="3543889"/>
              <a:ext cx="1136184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9570959" y="3693080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 rot="16200000">
              <a:off x="9875660" y="3482511"/>
              <a:ext cx="159131" cy="768533"/>
              <a:chOff x="6712622" y="6427719"/>
              <a:chExt cx="159131" cy="768533"/>
            </a:xfrm>
          </p:grpSpPr>
          <p:cxnSp>
            <p:nvCxnSpPr>
              <p:cNvPr id="32" name="直接连接符 31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等腰三角形 32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30" name="直接箭头连接符 29"/>
            <p:cNvCxnSpPr/>
            <p:nvPr/>
          </p:nvCxnSpPr>
          <p:spPr>
            <a:xfrm flipH="1">
              <a:off x="11493511" y="3751250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35"/>
            <p:cNvSpPr txBox="1">
              <a:spLocks noChangeArrowheads="1"/>
            </p:cNvSpPr>
            <p:nvPr/>
          </p:nvSpPr>
          <p:spPr bwMode="auto">
            <a:xfrm>
              <a:off x="11324046" y="3991275"/>
              <a:ext cx="95483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515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4" name="Rectangle 129"/>
          <p:cNvSpPr>
            <a:spLocks noChangeArrowheads="1"/>
          </p:cNvSpPr>
          <p:nvPr/>
        </p:nvSpPr>
        <p:spPr bwMode="auto">
          <a:xfrm>
            <a:off x="4989103" y="2375448"/>
            <a:ext cx="704662" cy="14913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693765" y="3327337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等腰三角形 35"/>
          <p:cNvSpPr/>
          <p:nvPr/>
        </p:nvSpPr>
        <p:spPr>
          <a:xfrm rot="16200000">
            <a:off x="6119982" y="324779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5711828" y="3475182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637266" y="3502328"/>
            <a:ext cx="79362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等腰三角形 38"/>
          <p:cNvSpPr/>
          <p:nvPr/>
        </p:nvSpPr>
        <p:spPr>
          <a:xfrm rot="5400000" flipH="1">
            <a:off x="7944550" y="3430285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 flipH="1">
            <a:off x="7620517" y="2527485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" name="Rectangle 104"/>
          <p:cNvSpPr>
            <a:spLocks noChangeArrowheads="1"/>
          </p:cNvSpPr>
          <p:nvPr/>
        </p:nvSpPr>
        <p:spPr bwMode="auto">
          <a:xfrm>
            <a:off x="6765620" y="2438376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" name="Rectangle 104"/>
          <p:cNvSpPr>
            <a:spLocks noChangeArrowheads="1"/>
          </p:cNvSpPr>
          <p:nvPr/>
        </p:nvSpPr>
        <p:spPr bwMode="auto">
          <a:xfrm>
            <a:off x="6765620" y="3214613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en-US" altLang="zh-CN" sz="1705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7629054" y="2740010"/>
            <a:ext cx="332495" cy="0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Line 127"/>
          <p:cNvSpPr>
            <a:spLocks noChangeShapeType="1"/>
          </p:cNvSpPr>
          <p:nvPr/>
        </p:nvSpPr>
        <p:spPr bwMode="auto">
          <a:xfrm>
            <a:off x="5481068" y="202252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" name="Line 127"/>
          <p:cNvSpPr>
            <a:spLocks noChangeShapeType="1"/>
          </p:cNvSpPr>
          <p:nvPr/>
        </p:nvSpPr>
        <p:spPr bwMode="auto">
          <a:xfrm>
            <a:off x="5110325" y="2022520"/>
            <a:ext cx="985" cy="339619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921903" y="2928920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7"/>
          <p:cNvSpPr>
            <a:spLocks noChangeShapeType="1"/>
          </p:cNvSpPr>
          <p:nvPr/>
        </p:nvSpPr>
        <p:spPr bwMode="auto">
          <a:xfrm flipH="1">
            <a:off x="7622241" y="3334466"/>
            <a:ext cx="812675" cy="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7428034" y="2936234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组合 48"/>
          <p:cNvGrpSpPr/>
          <p:nvPr/>
        </p:nvGrpSpPr>
        <p:grpSpPr>
          <a:xfrm>
            <a:off x="6938259" y="3637030"/>
            <a:ext cx="506131" cy="278379"/>
            <a:chOff x="1081011" y="4795829"/>
            <a:chExt cx="533810" cy="293603"/>
          </a:xfrm>
        </p:grpSpPr>
        <p:cxnSp>
          <p:nvCxnSpPr>
            <p:cNvPr id="50" name="直接箭头连接符 49"/>
            <p:cNvCxnSpPr/>
            <p:nvPr/>
          </p:nvCxnSpPr>
          <p:spPr>
            <a:xfrm flipV="1">
              <a:off x="1081011" y="479764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直接箭头连接符 50"/>
            <p:cNvCxnSpPr/>
            <p:nvPr/>
          </p:nvCxnSpPr>
          <p:spPr>
            <a:xfrm flipV="1">
              <a:off x="1614821" y="4795829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" name="Text Box 125"/>
          <p:cNvSpPr txBox="1">
            <a:spLocks noChangeArrowheads="1"/>
          </p:cNvSpPr>
          <p:nvPr/>
        </p:nvSpPr>
        <p:spPr bwMode="auto">
          <a:xfrm>
            <a:off x="4706103" y="170245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Text Box 126"/>
          <p:cNvSpPr txBox="1">
            <a:spLocks noChangeArrowheads="1"/>
          </p:cNvSpPr>
          <p:nvPr/>
        </p:nvSpPr>
        <p:spPr bwMode="auto">
          <a:xfrm>
            <a:off x="5273295" y="1689789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7886684" y="25703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7432420" y="2902307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7438237" y="3620969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6104236" y="2911413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6273679" y="3614623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Line 7"/>
          <p:cNvSpPr>
            <a:spLocks noChangeShapeType="1"/>
          </p:cNvSpPr>
          <p:nvPr/>
        </p:nvSpPr>
        <p:spPr bwMode="auto">
          <a:xfrm flipH="1">
            <a:off x="5711828" y="2630192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8601931" y="3769753"/>
            <a:ext cx="976711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IR(A)</a:t>
            </a:r>
            <a:r>
              <a:rPr lang="en-US" altLang="zh-CN" sz="1515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>
              <a:solidFill>
                <a:srgbClr val="0066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708631" y="1268645"/>
            <a:ext cx="891670" cy="5100944"/>
            <a:chOff x="8694219" y="1358838"/>
            <a:chExt cx="940433" cy="5760959"/>
          </a:xfrm>
        </p:grpSpPr>
        <p:sp>
          <p:nvSpPr>
            <p:cNvPr id="62" name="Text Box 109"/>
            <p:cNvSpPr txBox="1">
              <a:spLocks noChangeArrowheads="1"/>
            </p:cNvSpPr>
            <p:nvPr/>
          </p:nvSpPr>
          <p:spPr bwMode="auto">
            <a:xfrm>
              <a:off x="8694219" y="1373302"/>
              <a:ext cx="799793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79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63" name="上下箭头 62"/>
            <p:cNvSpPr/>
            <p:nvPr/>
          </p:nvSpPr>
          <p:spPr>
            <a:xfrm>
              <a:off x="9427633" y="1358838"/>
              <a:ext cx="207019" cy="5760959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9179879" y="1263549"/>
            <a:ext cx="1538354" cy="692725"/>
            <a:chOff x="10245931" y="1353464"/>
            <a:chExt cx="1622483" cy="730608"/>
          </a:xfrm>
        </p:grpSpPr>
        <p:sp>
          <p:nvSpPr>
            <p:cNvPr id="65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6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8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9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0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2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546352" y="374498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直接箭头连接符 73"/>
          <p:cNvCxnSpPr/>
          <p:nvPr/>
        </p:nvCxnSpPr>
        <p:spPr>
          <a:xfrm flipV="1">
            <a:off x="10141754" y="3744987"/>
            <a:ext cx="0" cy="276662"/>
          </a:xfrm>
          <a:prstGeom prst="straightConnector1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74"/>
          <p:cNvCxnSpPr/>
          <p:nvPr/>
        </p:nvCxnSpPr>
        <p:spPr>
          <a:xfrm flipH="1">
            <a:off x="10633039" y="2195054"/>
            <a:ext cx="31259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Text Box 36"/>
          <p:cNvSpPr txBox="1">
            <a:spLocks noChangeArrowheads="1"/>
          </p:cNvSpPr>
          <p:nvPr/>
        </p:nvSpPr>
        <p:spPr bwMode="auto">
          <a:xfrm>
            <a:off x="10650583" y="2265175"/>
            <a:ext cx="93004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</a:t>
            </a:r>
            <a:endParaRPr lang="en-US" altLang="zh-CN" sz="3200" baseline="-2500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168648" y="4895725"/>
            <a:ext cx="2262242" cy="782519"/>
            <a:chOff x="7094351" y="1564383"/>
            <a:chExt cx="2385958" cy="825313"/>
          </a:xfrm>
        </p:grpSpPr>
        <p:cxnSp>
          <p:nvCxnSpPr>
            <p:cNvPr id="78" name="直接箭头连接符 77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直接箭头连接符 78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0" name="组合 79"/>
            <p:cNvGrpSpPr/>
            <p:nvPr/>
          </p:nvGrpSpPr>
          <p:grpSpPr>
            <a:xfrm>
              <a:off x="7094351" y="1564383"/>
              <a:ext cx="2385958" cy="825313"/>
              <a:chOff x="7094351" y="1564383"/>
              <a:chExt cx="2385958" cy="825313"/>
            </a:xfrm>
          </p:grpSpPr>
          <p:sp>
            <p:nvSpPr>
              <p:cNvPr id="81" name="Line 7"/>
              <p:cNvSpPr>
                <a:spLocks noChangeShapeType="1"/>
              </p:cNvSpPr>
              <p:nvPr/>
            </p:nvSpPr>
            <p:spPr bwMode="auto">
              <a:xfrm flipH="1">
                <a:off x="8643284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2" name="直接连接符 81"/>
              <p:cNvCxnSpPr/>
              <p:nvPr/>
            </p:nvCxnSpPr>
            <p:spPr>
              <a:xfrm>
                <a:off x="8632094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3" name="等腰三角形 82"/>
              <p:cNvSpPr/>
              <p:nvPr/>
            </p:nvSpPr>
            <p:spPr>
              <a:xfrm rot="5400000" flipH="1">
                <a:off x="8993265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4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endParaRPr lang="en-US" altLang="zh-CN" sz="1705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5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6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EPC</a:t>
                </a:r>
                <a:r>
                  <a:rPr lang="en-US" altLang="zh-CN" sz="1515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9154009" y="5134231"/>
            <a:ext cx="664222" cy="321797"/>
            <a:chOff x="9154009" y="4937591"/>
            <a:chExt cx="664222" cy="321797"/>
          </a:xfrm>
        </p:grpSpPr>
        <p:sp>
          <p:nvSpPr>
            <p:cNvPr id="88" name="Line 7"/>
            <p:cNvSpPr>
              <a:spLocks noChangeShapeType="1"/>
            </p:cNvSpPr>
            <p:nvPr/>
          </p:nvSpPr>
          <p:spPr bwMode="auto">
            <a:xfrm rot="16200000">
              <a:off x="9575215" y="5098490"/>
              <a:ext cx="3217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9" name="Text Box 36"/>
            <p:cNvSpPr txBox="1">
              <a:spLocks noChangeArrowheads="1"/>
            </p:cNvSpPr>
            <p:nvPr/>
          </p:nvSpPr>
          <p:spPr bwMode="auto">
            <a:xfrm>
              <a:off x="9154009" y="5017727"/>
              <a:ext cx="66422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中断号</a:t>
              </a:r>
              <a:endParaRPr lang="en-US" altLang="zh-CN" sz="1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575649" y="3982857"/>
            <a:ext cx="2501229" cy="1215136"/>
            <a:chOff x="8575649" y="3786217"/>
            <a:chExt cx="2501229" cy="1215136"/>
          </a:xfrm>
        </p:grpSpPr>
        <p:sp>
          <p:nvSpPr>
            <p:cNvPr id="91" name="Text Box 54"/>
            <p:cNvSpPr txBox="1">
              <a:spLocks noChangeArrowheads="1"/>
            </p:cNvSpPr>
            <p:nvPr/>
          </p:nvSpPr>
          <p:spPr bwMode="auto">
            <a:xfrm>
              <a:off x="9467631" y="3786217"/>
              <a:ext cx="105164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defTabSz="866775" eaLnBrk="0" fontAlgn="base" hangingPunct="0">
                <a:spcBef>
                  <a:spcPct val="0"/>
                </a:spcBef>
                <a:spcAft>
                  <a:spcPct val="0"/>
                </a:spcAft>
                <a:defRPr sz="1515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 err="1"/>
                <a:t>IntA</a:t>
              </a:r>
              <a:r>
                <a:rPr lang="en-US" altLang="zh-CN" baseline="-25000" err="1"/>
                <a:t>out</a:t>
              </a:r>
              <a:endParaRPr lang="en-US" altLang="zh-CN" baseline="-25000"/>
            </a:p>
          </p:txBody>
        </p:sp>
        <p:cxnSp>
          <p:nvCxnSpPr>
            <p:cNvPr id="92" name="直接连接符 91"/>
            <p:cNvCxnSpPr/>
            <p:nvPr/>
          </p:nvCxnSpPr>
          <p:spPr>
            <a:xfrm flipH="1">
              <a:off x="8575649" y="4608605"/>
              <a:ext cx="100620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等腰三角形 92"/>
            <p:cNvSpPr/>
            <p:nvPr/>
          </p:nvSpPr>
          <p:spPr>
            <a:xfrm rot="16200000">
              <a:off x="8959161" y="4538098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 rot="16200000">
              <a:off x="9490927" y="4290194"/>
              <a:ext cx="811603" cy="610716"/>
              <a:chOff x="5347918" y="5583277"/>
              <a:chExt cx="505805" cy="464968"/>
            </a:xfrm>
          </p:grpSpPr>
          <p:sp>
            <p:nvSpPr>
              <p:cNvPr id="99" name="流程图: 手动操作 98"/>
              <p:cNvSpPr/>
              <p:nvPr/>
            </p:nvSpPr>
            <p:spPr>
              <a:xfrm rot="10800000">
                <a:off x="5347918" y="5583277"/>
                <a:ext cx="505805" cy="214765"/>
              </a:xfrm>
              <a:prstGeom prst="flowChartManualOperation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b="1" dirty="0">
                    <a:solidFill>
                      <a:schemeClr val="tx1"/>
                    </a:solidFill>
                  </a:rPr>
                  <a:t>MUX</a:t>
                </a:r>
                <a:endParaRPr lang="zh-CN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Line 7"/>
              <p:cNvSpPr>
                <a:spLocks noChangeShapeType="1"/>
              </p:cNvSpPr>
              <p:nvPr/>
            </p:nvSpPr>
            <p:spPr bwMode="auto">
              <a:xfrm rot="16200000">
                <a:off x="5422353" y="5921163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1" name="Line 7"/>
              <p:cNvSpPr>
                <a:spLocks noChangeShapeType="1"/>
              </p:cNvSpPr>
              <p:nvPr/>
            </p:nvSpPr>
            <p:spPr bwMode="auto">
              <a:xfrm rot="16200000">
                <a:off x="5657450" y="5915010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2" name="Line 7"/>
              <p:cNvSpPr>
                <a:spLocks noChangeShapeType="1"/>
              </p:cNvSpPr>
              <p:nvPr/>
            </p:nvSpPr>
            <p:spPr bwMode="auto">
              <a:xfrm rot="16200000">
                <a:off x="5540394" y="5921162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" name="Line 7"/>
              <p:cNvSpPr>
                <a:spLocks noChangeShapeType="1"/>
              </p:cNvSpPr>
              <p:nvPr/>
            </p:nvSpPr>
            <p:spPr bwMode="auto">
              <a:xfrm rot="16200000">
                <a:off x="5305771" y="5930498"/>
                <a:ext cx="23549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95" name="直接箭头连接符 94"/>
            <p:cNvCxnSpPr/>
            <p:nvPr/>
          </p:nvCxnSpPr>
          <p:spPr>
            <a:xfrm>
              <a:off x="9723697" y="4070596"/>
              <a:ext cx="0" cy="19410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" name="Text Box 36"/>
            <p:cNvSpPr txBox="1">
              <a:spLocks noChangeArrowheads="1"/>
            </p:cNvSpPr>
            <p:nvPr/>
          </p:nvSpPr>
          <p:spPr bwMode="auto">
            <a:xfrm>
              <a:off x="10133157" y="417370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7" name="Text Box 36"/>
            <p:cNvSpPr txBox="1">
              <a:spLocks noChangeArrowheads="1"/>
            </p:cNvSpPr>
            <p:nvPr/>
          </p:nvSpPr>
          <p:spPr bwMode="auto">
            <a:xfrm>
              <a:off x="10133156" y="4362847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8" name="Text Box 36"/>
            <p:cNvSpPr txBox="1">
              <a:spLocks noChangeArrowheads="1"/>
            </p:cNvSpPr>
            <p:nvPr/>
          </p:nvSpPr>
          <p:spPr bwMode="auto">
            <a:xfrm>
              <a:off x="10133155" y="4738901"/>
              <a:ext cx="943721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中断入口</a:t>
              </a: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606345" y="5371650"/>
            <a:ext cx="2501076" cy="988265"/>
            <a:chOff x="8606345" y="5175010"/>
            <a:chExt cx="2501076" cy="988265"/>
          </a:xfrm>
        </p:grpSpPr>
        <p:sp>
          <p:nvSpPr>
            <p:cNvPr id="105" name="Text Box 36"/>
            <p:cNvSpPr txBox="1">
              <a:spLocks noChangeArrowheads="1"/>
            </p:cNvSpPr>
            <p:nvPr/>
          </p:nvSpPr>
          <p:spPr bwMode="auto">
            <a:xfrm>
              <a:off x="10277396" y="5218986"/>
              <a:ext cx="807314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中断请求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6" name="直接箭头连接符 105"/>
            <p:cNvCxnSpPr>
              <a:stCxn id="107" idx="3"/>
            </p:cNvCxnSpPr>
            <p:nvPr/>
          </p:nvCxnSpPr>
          <p:spPr>
            <a:xfrm>
              <a:off x="10254902" y="5461683"/>
              <a:ext cx="852519" cy="0"/>
            </a:xfrm>
            <a:prstGeom prst="straightConnector1">
              <a:avLst/>
            </a:prstGeom>
            <a:noFill/>
            <a:ln w="19050" cap="sq">
              <a:solidFill>
                <a:srgbClr val="000000"/>
              </a:solidFill>
              <a:miter lim="800000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9238542" y="5259388"/>
              <a:ext cx="1016360" cy="4045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中断控制</a:t>
              </a:r>
              <a:endParaRPr lang="en-US" altLang="zh-CN" sz="114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8" name="Text Box 36"/>
            <p:cNvSpPr txBox="1">
              <a:spLocks noChangeArrowheads="1"/>
            </p:cNvSpPr>
            <p:nvPr/>
          </p:nvSpPr>
          <p:spPr bwMode="auto">
            <a:xfrm>
              <a:off x="9276018" y="5927235"/>
              <a:ext cx="1086752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  B   C   D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9" name="Text Box 36"/>
            <p:cNvSpPr txBox="1">
              <a:spLocks noChangeArrowheads="1"/>
            </p:cNvSpPr>
            <p:nvPr/>
          </p:nvSpPr>
          <p:spPr bwMode="auto">
            <a:xfrm>
              <a:off x="8706129" y="5920094"/>
              <a:ext cx="681887" cy="23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中断源</a:t>
              </a:r>
              <a:endParaRPr lang="en-US" altLang="zh-CN" sz="12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sz="3200" b="1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9420539" y="5660510"/>
              <a:ext cx="684009" cy="276399"/>
              <a:chOff x="8696671" y="5472539"/>
              <a:chExt cx="684009" cy="313684"/>
            </a:xfrm>
          </p:grpSpPr>
          <p:sp>
            <p:nvSpPr>
              <p:cNvPr id="113" name="Line 7"/>
              <p:cNvSpPr>
                <a:spLocks noChangeShapeType="1"/>
              </p:cNvSpPr>
              <p:nvPr/>
            </p:nvSpPr>
            <p:spPr bwMode="auto">
              <a:xfrm rot="16200000">
                <a:off x="8539829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4" name="Line 7"/>
              <p:cNvSpPr>
                <a:spLocks noChangeShapeType="1"/>
              </p:cNvSpPr>
              <p:nvPr/>
            </p:nvSpPr>
            <p:spPr bwMode="auto">
              <a:xfrm rot="16200000">
                <a:off x="8767832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5" name="Line 7"/>
              <p:cNvSpPr>
                <a:spLocks noChangeShapeType="1"/>
              </p:cNvSpPr>
              <p:nvPr/>
            </p:nvSpPr>
            <p:spPr bwMode="auto">
              <a:xfrm rot="16200000">
                <a:off x="8995835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6" name="Line 7"/>
              <p:cNvSpPr>
                <a:spLocks noChangeShapeType="1"/>
              </p:cNvSpPr>
              <p:nvPr/>
            </p:nvSpPr>
            <p:spPr bwMode="auto">
              <a:xfrm rot="16200000">
                <a:off x="9223838" y="5629381"/>
                <a:ext cx="31368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11" name="直接箭头连接符 110"/>
            <p:cNvCxnSpPr/>
            <p:nvPr/>
          </p:nvCxnSpPr>
          <p:spPr>
            <a:xfrm>
              <a:off x="8897419" y="5463430"/>
              <a:ext cx="33159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Text Box 36"/>
            <p:cNvSpPr txBox="1">
              <a:spLocks noChangeArrowheads="1"/>
            </p:cNvSpPr>
            <p:nvPr/>
          </p:nvSpPr>
          <p:spPr bwMode="auto">
            <a:xfrm>
              <a:off x="8606345" y="5175010"/>
              <a:ext cx="715498" cy="32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ClrInt</a:t>
              </a:r>
              <a:endParaRPr lang="en-US" altLang="zh-CN" sz="3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7" name="Text Box 6"/>
          <p:cNvSpPr txBox="1">
            <a:spLocks noChangeArrowheads="1"/>
          </p:cNvSpPr>
          <p:nvPr/>
        </p:nvSpPr>
        <p:spPr bwMode="auto">
          <a:xfrm>
            <a:off x="584288" y="1664434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>
                <a:latin typeface="+mn-ea"/>
                <a:ea typeface="+mn-ea"/>
              </a:rPr>
              <a:t>中断异常处理数据通路升级</a:t>
            </a:r>
            <a:endParaRPr lang="zh-CN" altLang="en-US" sz="23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7584" y="2112493"/>
            <a:ext cx="4991714" cy="3745543"/>
            <a:chOff x="974853" y="1858296"/>
            <a:chExt cx="4991714" cy="374554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4853" y="1858296"/>
              <a:ext cx="4839886" cy="37455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9" y="3839477"/>
              <a:ext cx="1242168" cy="45724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22" y="1096063"/>
            <a:ext cx="4845388" cy="4654258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014446" y="3788618"/>
            <a:ext cx="1189704" cy="1966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31942" y="1490048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>
                <a:latin typeface="+mn-ea"/>
                <a:ea typeface="+mn-ea"/>
              </a:rPr>
              <a:t>变长指令周期状态机修改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17584" y="919974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10.1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输入输出系统功能与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组成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9998" y="917036"/>
            <a:ext cx="4289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1.I/O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系统的定义及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功能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6007" y="1641362"/>
            <a:ext cx="544494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Ｉ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Ｏ</a:t>
            </a:r>
            <a:r>
              <a:rPr lang="zh-CN" altLang="en-US" sz="2400" dirty="0" smtClean="0">
                <a:latin typeface="+mn-ea"/>
              </a:rPr>
              <a:t>系统</a:t>
            </a:r>
            <a:endParaRPr lang="en-US" altLang="zh-CN" sz="2000" dirty="0" smtClean="0">
              <a:solidFill>
                <a:srgbClr val="9900CC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zh-CN" altLang="en-US" sz="2300" dirty="0" smtClean="0">
                <a:latin typeface="+mn-ea"/>
              </a:rPr>
              <a:t> 外部设备</a:t>
            </a:r>
            <a:r>
              <a:rPr lang="zh-CN" altLang="en-US" sz="2300" dirty="0">
                <a:latin typeface="+mn-ea"/>
              </a:rPr>
              <a:t>、</a:t>
            </a:r>
            <a:r>
              <a:rPr lang="zh-CN" altLang="en-US" sz="2300" dirty="0" smtClean="0">
                <a:latin typeface="+mn-ea"/>
              </a:rPr>
              <a:t>接口、</a:t>
            </a:r>
            <a:r>
              <a:rPr lang="zh-CN" altLang="en-US" sz="2300" dirty="0">
                <a:latin typeface="+mn-ea"/>
              </a:rPr>
              <a:t>总线以及相应的管理</a:t>
            </a:r>
            <a:r>
              <a:rPr lang="zh-CN" altLang="en-US" sz="2300" dirty="0" smtClean="0">
                <a:latin typeface="+mn-ea"/>
              </a:rPr>
              <a:t>软件</a:t>
            </a:r>
            <a:r>
              <a:rPr lang="zh-CN" altLang="en-US" sz="2300" dirty="0" smtClean="0">
                <a:latin typeface="+mn-ea"/>
              </a:rPr>
              <a:t>统称</a:t>
            </a:r>
            <a:r>
              <a:rPr lang="zh-CN" altLang="en-US" sz="2300" dirty="0" smtClean="0">
                <a:latin typeface="+mn-ea"/>
              </a:rPr>
              <a:t>为</a:t>
            </a:r>
            <a:r>
              <a:rPr lang="zh-CN" altLang="en-US" sz="2300" dirty="0">
                <a:latin typeface="+mn-ea"/>
              </a:rPr>
              <a:t>计算机的输入输出</a:t>
            </a:r>
            <a:r>
              <a:rPr lang="zh-CN" altLang="en-US" sz="2300" dirty="0" smtClean="0">
                <a:latin typeface="+mn-ea"/>
              </a:rPr>
              <a:t>系统</a:t>
            </a:r>
            <a:endParaRPr lang="zh-CN" altLang="en-US" sz="2300" dirty="0">
              <a:latin typeface="+mn-ea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46078" y="4251341"/>
            <a:ext cx="8950098" cy="205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5000"/>
              </a:lnSpc>
            </a:pPr>
            <a:r>
              <a:rPr lang="zh-CN" altLang="en-US" sz="2000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en-US" altLang="zh-CN" sz="2200" dirty="0">
                <a:latin typeface="+mn-ea"/>
                <a:ea typeface="+mn-ea"/>
                <a:sym typeface="Wingdings" panose="05000000000000000000" pitchFamily="2" charset="2"/>
              </a:rPr>
              <a:t>I/O</a:t>
            </a:r>
            <a:r>
              <a:rPr lang="zh-CN" altLang="en-US" sz="2200" dirty="0">
                <a:latin typeface="+mn-ea"/>
                <a:ea typeface="+mn-ea"/>
                <a:sym typeface="Wingdings" panose="05000000000000000000" pitchFamily="2" charset="2"/>
              </a:rPr>
              <a:t>系统</a:t>
            </a:r>
            <a:r>
              <a:rPr lang="zh-CN" altLang="en-US" sz="2200" dirty="0" smtClean="0">
                <a:latin typeface="+mn-ea"/>
                <a:ea typeface="+mn-ea"/>
              </a:rPr>
              <a:t>基本功能 </a:t>
            </a:r>
            <a:endParaRPr lang="zh-CN" altLang="en-US" sz="2200" dirty="0">
              <a:latin typeface="+mn-ea"/>
              <a:ea typeface="+mn-ea"/>
            </a:endParaRPr>
          </a:p>
          <a:p>
            <a:pPr eaLnBrk="1" hangingPunct="1">
              <a:lnSpc>
                <a:spcPct val="145000"/>
              </a:lnSpc>
            </a:pPr>
            <a:r>
              <a:rPr lang="en-US" altLang="zh-CN" sz="2200" dirty="0" smtClean="0">
                <a:latin typeface="+mn-ea"/>
                <a:ea typeface="+mn-ea"/>
              </a:rPr>
              <a:t>  1</a:t>
            </a:r>
            <a:r>
              <a:rPr lang="en-US" altLang="zh-CN" sz="2200" dirty="0">
                <a:latin typeface="+mn-ea"/>
                <a:ea typeface="+mn-ea"/>
              </a:rPr>
              <a:t>)</a:t>
            </a:r>
            <a:r>
              <a:rPr lang="zh-CN" altLang="en-US" sz="2200" dirty="0" smtClean="0">
                <a:latin typeface="+mn-ea"/>
                <a:ea typeface="+mn-ea"/>
              </a:rPr>
              <a:t>实现</a:t>
            </a:r>
            <a:r>
              <a:rPr lang="zh-CN" altLang="en-US" sz="2200" dirty="0">
                <a:latin typeface="+mn-ea"/>
                <a:ea typeface="+mn-ea"/>
              </a:rPr>
              <a:t>主机与外设间</a:t>
            </a:r>
            <a:r>
              <a:rPr lang="zh-CN" altLang="en-US" sz="2200" dirty="0" smtClean="0">
                <a:latin typeface="+mn-ea"/>
                <a:ea typeface="+mn-ea"/>
              </a:rPr>
              <a:t>的信息交互；    </a:t>
            </a:r>
            <a:endParaRPr lang="zh-CN" altLang="en-US" sz="2200" dirty="0">
              <a:latin typeface="+mn-ea"/>
              <a:ea typeface="+mn-ea"/>
            </a:endParaRPr>
          </a:p>
          <a:p>
            <a:pPr eaLnBrk="1" hangingPunct="1">
              <a:lnSpc>
                <a:spcPct val="145000"/>
              </a:lnSpc>
            </a:pPr>
            <a:r>
              <a:rPr lang="en-US" altLang="zh-CN" sz="2200" dirty="0" smtClean="0">
                <a:latin typeface="+mn-ea"/>
                <a:ea typeface="+mn-ea"/>
              </a:rPr>
              <a:t>  2)</a:t>
            </a:r>
            <a:r>
              <a:rPr lang="zh-CN" altLang="en-US" sz="2200" dirty="0" smtClean="0">
                <a:latin typeface="+mn-ea"/>
                <a:ea typeface="+mn-ea"/>
              </a:rPr>
              <a:t>选择</a:t>
            </a:r>
            <a:r>
              <a:rPr lang="en-US" altLang="zh-CN" sz="2200" dirty="0">
                <a:latin typeface="+mn-ea"/>
                <a:ea typeface="+mn-ea"/>
              </a:rPr>
              <a:t>I/O</a:t>
            </a:r>
            <a:r>
              <a:rPr lang="zh-CN" altLang="en-US" sz="2200" dirty="0">
                <a:latin typeface="+mn-ea"/>
                <a:ea typeface="+mn-ea"/>
              </a:rPr>
              <a:t>设备</a:t>
            </a:r>
            <a:r>
              <a:rPr lang="en-US" altLang="zh-CN" sz="2200" dirty="0">
                <a:latin typeface="+mn-ea"/>
                <a:ea typeface="+mn-ea"/>
              </a:rPr>
              <a:t>,</a:t>
            </a:r>
            <a:r>
              <a:rPr lang="zh-CN" altLang="en-US" sz="2200" dirty="0">
                <a:latin typeface="+mn-ea"/>
                <a:ea typeface="+mn-ea"/>
              </a:rPr>
              <a:t>实现正确数据传输；</a:t>
            </a:r>
            <a:endParaRPr lang="zh-CN" altLang="en-US" sz="2200" dirty="0">
              <a:latin typeface="+mn-ea"/>
              <a:ea typeface="+mn-ea"/>
            </a:endParaRPr>
          </a:p>
          <a:p>
            <a:pPr eaLnBrk="1" hangingPunct="1">
              <a:lnSpc>
                <a:spcPct val="145000"/>
              </a:lnSpc>
            </a:pPr>
            <a:r>
              <a:rPr lang="en-US" altLang="zh-CN" sz="2200" dirty="0" smtClean="0">
                <a:latin typeface="+mn-ea"/>
                <a:ea typeface="+mn-ea"/>
              </a:rPr>
              <a:t>  3)</a:t>
            </a:r>
            <a:r>
              <a:rPr lang="zh-CN" altLang="en-US" sz="2200" dirty="0" smtClean="0">
                <a:latin typeface="+mn-ea"/>
                <a:ea typeface="+mn-ea"/>
              </a:rPr>
              <a:t>主机</a:t>
            </a:r>
            <a:r>
              <a:rPr lang="zh-CN" altLang="en-US" sz="2200" dirty="0">
                <a:latin typeface="+mn-ea"/>
                <a:ea typeface="+mn-ea"/>
              </a:rPr>
              <a:t>与外设间</a:t>
            </a:r>
            <a:r>
              <a:rPr lang="zh-CN" altLang="en-US" sz="2200" dirty="0" smtClean="0">
                <a:latin typeface="+mn-ea"/>
                <a:ea typeface="+mn-ea"/>
              </a:rPr>
              <a:t>速度匹配</a:t>
            </a:r>
            <a:r>
              <a:rPr lang="zh-CN" altLang="en-US" sz="2200" dirty="0">
                <a:latin typeface="+mn-ea"/>
                <a:ea typeface="+mn-ea"/>
              </a:rPr>
              <a:t>、数据格式转换、电气特性转换等。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34111" y="3179249"/>
            <a:ext cx="1050374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为什么需要使用接口</a:t>
            </a:r>
            <a:endParaRPr lang="en-US" altLang="zh-CN" sz="2300" dirty="0" smtClean="0">
              <a:solidFill>
                <a:srgbClr val="9900CC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zh-CN" altLang="en-US" sz="2300" dirty="0" smtClean="0">
                <a:latin typeface="+mn-ea"/>
              </a:rPr>
              <a:t> 适配不同类型、不同功能、具有不同特点的外部设备</a:t>
            </a:r>
            <a:endParaRPr lang="zh-CN" altLang="en-US" sz="23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92685" y="1392935"/>
            <a:ext cx="3624943" cy="1974181"/>
            <a:chOff x="6498771" y="1328057"/>
            <a:chExt cx="3624943" cy="1974181"/>
          </a:xfrm>
        </p:grpSpPr>
        <p:sp>
          <p:nvSpPr>
            <p:cNvPr id="7" name="矩形 6"/>
            <p:cNvSpPr/>
            <p:nvPr/>
          </p:nvSpPr>
          <p:spPr>
            <a:xfrm>
              <a:off x="7956595" y="1510423"/>
              <a:ext cx="707571" cy="1600200"/>
            </a:xfrm>
            <a:prstGeom prst="rect">
              <a:avLst/>
            </a:prstGeom>
            <a:noFill/>
            <a:ln>
              <a:solidFill>
                <a:srgbClr val="3438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接口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661195" y="1510423"/>
              <a:ext cx="707571" cy="1600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CPU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473078" y="1643673"/>
              <a:ext cx="454693" cy="543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外设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368766" y="1836995"/>
              <a:ext cx="576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7380595" y="2232561"/>
              <a:ext cx="576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7368766" y="2636113"/>
              <a:ext cx="576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368766" y="1924430"/>
              <a:ext cx="631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ABUS</a:t>
              </a:r>
              <a:endParaRPr lang="zh-CN" altLang="en-US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358823" y="2349753"/>
              <a:ext cx="631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CBUS</a:t>
              </a:r>
              <a:endParaRPr lang="zh-CN" altLang="en-US" sz="14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68766" y="1529218"/>
              <a:ext cx="631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DBUS</a:t>
              </a:r>
              <a:endParaRPr lang="zh-CN" altLang="en-US" sz="1400" dirty="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8718596" y="1826113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8711081" y="1549116"/>
              <a:ext cx="88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控制联络</a:t>
              </a:r>
              <a:endParaRPr lang="zh-CN" altLang="en-US" sz="1200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8718596" y="1956741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885256" y="1962774"/>
              <a:ext cx="554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数据</a:t>
              </a:r>
              <a:endParaRPr lang="zh-CN" altLang="en-US" sz="12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3078" y="2536301"/>
              <a:ext cx="454693" cy="543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外设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8718596" y="2718741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711081" y="2441744"/>
              <a:ext cx="881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控制联络</a:t>
              </a:r>
              <a:endParaRPr lang="zh-CN" altLang="en-US" sz="1200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8718596" y="2849369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8885256" y="2855402"/>
              <a:ext cx="554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/>
                <a:t>数据</a:t>
              </a:r>
              <a:endParaRPr lang="zh-CN" altLang="en-US" sz="1200" dirty="0"/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6498771" y="1328057"/>
              <a:ext cx="3624943" cy="1974181"/>
            </a:xfrm>
            <a:prstGeom prst="roundRect">
              <a:avLst/>
            </a:prstGeom>
            <a:noFill/>
            <a:ln>
              <a:solidFill>
                <a:srgbClr val="9900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1"/>
          <a:srcRect l="4980" t="1982" b="21810"/>
          <a:stretch>
            <a:fillRect/>
          </a:stretch>
        </p:blipFill>
        <p:spPr bwMode="auto">
          <a:xfrm>
            <a:off x="6213988" y="1820927"/>
            <a:ext cx="5544708" cy="3876616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/>
          <p:nvPr/>
        </p:nvPicPr>
        <p:blipFill rotWithShape="1">
          <a:blip r:embed="rId2"/>
          <a:srcRect l="17065" t="2070" b="24546"/>
          <a:stretch>
            <a:fillRect/>
          </a:stretch>
        </p:blipFill>
        <p:spPr bwMode="auto">
          <a:xfrm>
            <a:off x="507487" y="2021508"/>
            <a:ext cx="3867868" cy="3676035"/>
          </a:xfrm>
          <a:prstGeom prst="rect">
            <a:avLst/>
          </a:prstGeom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4945625" y="3592086"/>
            <a:ext cx="904568" cy="19333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7487" y="1359262"/>
            <a:ext cx="4256272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3)</a:t>
            </a:r>
            <a:r>
              <a:rPr lang="zh-CN" altLang="en-US" sz="2300" dirty="0" smtClean="0">
                <a:latin typeface="+mn-ea"/>
                <a:ea typeface="+mn-ea"/>
              </a:rPr>
              <a:t>变</a:t>
            </a:r>
            <a:r>
              <a:rPr lang="zh-CN" altLang="en-US" sz="2300" dirty="0">
                <a:latin typeface="+mn-ea"/>
                <a:ea typeface="+mn-ea"/>
              </a:rPr>
              <a:t>长指令周期状态机修改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7487" y="897597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10.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异常处理对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设计的新要求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10.4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中断方式</a:t>
            </a:r>
            <a:endParaRPr lang="zh-CN" altLang="en-US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7487" y="858685"/>
            <a:ext cx="5314446" cy="46166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Wingdings" panose="05000000000000000000" pitchFamily="2" charset="2"/>
              </a:rPr>
              <a:t>11.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中断应用举例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7312" y="1349534"/>
            <a:ext cx="10822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dirty="0">
                <a:latin typeface="+mn-ea"/>
              </a:rPr>
              <a:t>例</a:t>
            </a:r>
            <a:r>
              <a:rPr lang="en-US" altLang="zh-CN" sz="2000" dirty="0">
                <a:latin typeface="+mn-ea"/>
              </a:rPr>
              <a:t>1 </a:t>
            </a:r>
            <a:r>
              <a:rPr lang="zh-CN" altLang="en-US" sz="2000" dirty="0" smtClean="0">
                <a:latin typeface="+mn-ea"/>
              </a:rPr>
              <a:t>程序</a:t>
            </a:r>
            <a:r>
              <a:rPr lang="zh-CN" altLang="en-US" sz="2000" dirty="0">
                <a:latin typeface="+mn-ea"/>
              </a:rPr>
              <a:t>查询方式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en-US" altLang="zh-CN" sz="2000" dirty="0" smtClean="0">
                <a:latin typeface="+mn-ea"/>
              </a:rPr>
              <a:t>I/O</a:t>
            </a:r>
            <a:r>
              <a:rPr lang="zh-CN" altLang="en-US" sz="2000" dirty="0" smtClean="0">
                <a:latin typeface="+mn-ea"/>
              </a:rPr>
              <a:t>系统</a:t>
            </a:r>
            <a:r>
              <a:rPr lang="zh-CN" altLang="en-US" sz="2000" dirty="0" smtClean="0">
                <a:latin typeface="+mn-ea"/>
              </a:rPr>
              <a:t>，每次查询处理需</a:t>
            </a:r>
            <a:r>
              <a:rPr lang="en-US" altLang="zh-CN" sz="2000" dirty="0" smtClean="0">
                <a:latin typeface="+mn-ea"/>
              </a:rPr>
              <a:t>100</a:t>
            </a:r>
            <a:r>
              <a:rPr lang="zh-CN" altLang="en-US" sz="2000" dirty="0">
                <a:latin typeface="+mn-ea"/>
              </a:rPr>
              <a:t>个时钟周期，</a:t>
            </a:r>
            <a:r>
              <a:rPr lang="en-US" altLang="zh-CN" sz="2000" dirty="0" smtClean="0">
                <a:latin typeface="+mn-ea"/>
              </a:rPr>
              <a:t>CPU</a:t>
            </a:r>
            <a:r>
              <a:rPr lang="zh-CN" altLang="en-US" sz="2000" dirty="0" smtClean="0">
                <a:latin typeface="+mn-ea"/>
              </a:rPr>
              <a:t>主频为</a:t>
            </a:r>
            <a:r>
              <a:rPr lang="en-US" altLang="zh-CN" sz="2000" dirty="0" smtClean="0">
                <a:latin typeface="+mn-ea"/>
              </a:rPr>
              <a:t>50MHZ</a:t>
            </a:r>
            <a:r>
              <a:rPr lang="zh-CN" altLang="en-US" sz="2000" dirty="0" smtClean="0">
                <a:latin typeface="+mn-ea"/>
              </a:rPr>
              <a:t>，鼠标</a:t>
            </a:r>
            <a:r>
              <a:rPr lang="zh-CN" altLang="en-US" sz="2000" dirty="0">
                <a:latin typeface="+mn-ea"/>
              </a:rPr>
              <a:t>和</a:t>
            </a:r>
            <a:r>
              <a:rPr lang="zh-CN" altLang="en-US" sz="2000" dirty="0" smtClean="0">
                <a:latin typeface="+mn-ea"/>
              </a:rPr>
              <a:t>硬盘均均通过查询方式访问，对鼠标有效操作要求</a:t>
            </a:r>
            <a:r>
              <a:rPr lang="zh-CN" altLang="en-US" sz="2000" dirty="0" smtClean="0">
                <a:latin typeface="+mn-ea"/>
              </a:rPr>
              <a:t>每秒查询</a:t>
            </a:r>
            <a:r>
              <a:rPr lang="en-US" altLang="zh-CN" sz="2000" dirty="0" smtClean="0">
                <a:latin typeface="+mn-ea"/>
              </a:rPr>
              <a:t>30</a:t>
            </a:r>
            <a:r>
              <a:rPr lang="zh-CN" altLang="en-US" sz="2000" dirty="0" smtClean="0">
                <a:latin typeface="+mn-ea"/>
              </a:rPr>
              <a:t>次，</a:t>
            </a:r>
            <a:r>
              <a:rPr lang="zh-CN" altLang="en-US" sz="2000" dirty="0" smtClean="0">
                <a:latin typeface="+mn-ea"/>
              </a:rPr>
              <a:t>若硬盘</a:t>
            </a:r>
            <a:r>
              <a:rPr lang="zh-CN" altLang="en-US" sz="2000" dirty="0">
                <a:latin typeface="+mn-ea"/>
              </a:rPr>
              <a:t>以</a:t>
            </a:r>
            <a:r>
              <a:rPr lang="en-US" altLang="zh-CN" sz="2000" dirty="0">
                <a:latin typeface="+mn-ea"/>
              </a:rPr>
              <a:t>32</a:t>
            </a:r>
            <a:r>
              <a:rPr lang="zh-CN" altLang="en-US" sz="2000" dirty="0">
                <a:latin typeface="+mn-ea"/>
              </a:rPr>
              <a:t>位字长为单位传输数据，即被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>
                <a:latin typeface="+mn-ea"/>
              </a:rPr>
              <a:t>查询</a:t>
            </a:r>
            <a:r>
              <a:rPr lang="zh-CN" altLang="en-US" sz="2000" dirty="0" smtClean="0">
                <a:latin typeface="+mn-ea"/>
              </a:rPr>
              <a:t>成功时传输</a:t>
            </a:r>
            <a:r>
              <a:rPr lang="en-US" altLang="zh-CN" sz="2000" dirty="0">
                <a:latin typeface="+mn-ea"/>
              </a:rPr>
              <a:t>32</a:t>
            </a:r>
            <a:r>
              <a:rPr lang="zh-CN" altLang="en-US" sz="2000" dirty="0">
                <a:latin typeface="+mn-ea"/>
              </a:rPr>
              <a:t>位信息</a:t>
            </a:r>
            <a:r>
              <a:rPr lang="en-US" altLang="zh-CN" sz="2000" dirty="0">
                <a:latin typeface="+mn-ea"/>
              </a:rPr>
              <a:t>,</a:t>
            </a:r>
            <a:r>
              <a:rPr lang="zh-CN" altLang="en-US" sz="2000" dirty="0">
                <a:latin typeface="+mn-ea"/>
              </a:rPr>
              <a:t>应用</a:t>
            </a:r>
            <a:r>
              <a:rPr lang="zh-CN" altLang="en-US" sz="2000" dirty="0" smtClean="0">
                <a:latin typeface="+mn-ea"/>
              </a:rPr>
              <a:t>要求硬盘访问速率</a:t>
            </a:r>
            <a:r>
              <a:rPr lang="zh-CN" altLang="en-US" sz="2000" dirty="0" smtClean="0">
                <a:latin typeface="+mn-ea"/>
              </a:rPr>
              <a:t>至少达</a:t>
            </a:r>
            <a:r>
              <a:rPr lang="en-US" altLang="zh-CN" sz="2000" dirty="0" smtClean="0">
                <a:latin typeface="+mn-ea"/>
              </a:rPr>
              <a:t>2MB/s</a:t>
            </a:r>
            <a:r>
              <a:rPr lang="en-US" altLang="zh-CN" sz="2000" dirty="0">
                <a:latin typeface="+mn-ea"/>
              </a:rPr>
              <a:t>.</a:t>
            </a:r>
            <a:r>
              <a:rPr lang="zh-CN" altLang="en-US" sz="2000" dirty="0">
                <a:latin typeface="+mn-ea"/>
              </a:rPr>
              <a:t>求</a:t>
            </a:r>
            <a:r>
              <a:rPr lang="en-US" altLang="zh-CN" sz="2000" dirty="0">
                <a:latin typeface="+mn-ea"/>
              </a:rPr>
              <a:t>CPU</a:t>
            </a:r>
            <a:r>
              <a:rPr lang="zh-CN" altLang="en-US" sz="2000" dirty="0" smtClean="0">
                <a:latin typeface="+mn-ea"/>
              </a:rPr>
              <a:t>对鼠标和磁盘以程序</a:t>
            </a:r>
            <a:r>
              <a:rPr lang="zh-CN" altLang="en-US" sz="2000" dirty="0">
                <a:latin typeface="+mn-ea"/>
              </a:rPr>
              <a:t>查询方式访问所花费的时间比率，由此可得到什么结论？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7132" y="3005124"/>
            <a:ext cx="1012325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latin typeface="+mn-ea"/>
              </a:rPr>
              <a:t>解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: (1) 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鼠标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应用每秒钟所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需时钟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周期数为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: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            100*30 = 3000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           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CPU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采用查询方式使用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鼠标每秒用间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占比为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: 3000/(50*10</a:t>
            </a:r>
            <a:r>
              <a:rPr lang="en-US" altLang="zh-CN" sz="2000" baseline="30000" dirty="0">
                <a:latin typeface="+mn-ea"/>
                <a:sym typeface="Wingdings" panose="05000000000000000000" pitchFamily="2" charset="2"/>
              </a:rPr>
              <a:t>6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) = 0.006%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            鼠标使用程序查询方式基本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不影响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CPU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的性能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.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     (2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硬盘要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达到预定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的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2MB/s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传输速率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,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            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每秒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需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查询访问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磁盘的次数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为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:  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2MB/4B= 500K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次 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注意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这里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K=1000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)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          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   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每秒读取硬盘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所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花需时钟周期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总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数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为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: 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500*1000*100 = 50*10</a:t>
            </a:r>
            <a:r>
              <a:rPr lang="en-US" altLang="zh-CN" sz="2000" baseline="30000" dirty="0">
                <a:latin typeface="+mn-ea"/>
                <a:sym typeface="Wingdings" panose="05000000000000000000" pitchFamily="2" charset="2"/>
              </a:rPr>
              <a:t>6</a:t>
            </a:r>
            <a:endParaRPr lang="en-US" altLang="zh-CN" sz="2000" baseline="30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000" dirty="0" smtClean="0">
                <a:latin typeface="+mn-ea"/>
              </a:rPr>
              <a:t>             </a:t>
            </a:r>
            <a:r>
              <a:rPr lang="en-US" altLang="zh-CN" sz="2000" dirty="0" smtClean="0">
                <a:latin typeface="+mn-ea"/>
              </a:rPr>
              <a:t>CPU</a:t>
            </a:r>
            <a:r>
              <a:rPr lang="zh-CN" altLang="en-US" sz="2000" dirty="0" smtClean="0">
                <a:latin typeface="+mn-ea"/>
              </a:rPr>
              <a:t>采用</a:t>
            </a:r>
            <a:r>
              <a:rPr lang="zh-CN" altLang="en-US" sz="2000" dirty="0" smtClean="0">
                <a:latin typeface="+mn-ea"/>
              </a:rPr>
              <a:t>程序查询方式</a:t>
            </a:r>
            <a:r>
              <a:rPr lang="zh-CN" altLang="en-US" sz="2000" dirty="0">
                <a:latin typeface="+mn-ea"/>
              </a:rPr>
              <a:t>访问硬盘</a:t>
            </a:r>
            <a:r>
              <a:rPr lang="zh-CN" altLang="en-US" sz="2000" dirty="0" smtClean="0">
                <a:latin typeface="+mn-ea"/>
              </a:rPr>
              <a:t>每秒</a:t>
            </a:r>
            <a:r>
              <a:rPr lang="zh-CN" altLang="en-US" sz="2000" dirty="0" smtClean="0">
                <a:latin typeface="+mn-ea"/>
              </a:rPr>
              <a:t>用时间</a:t>
            </a:r>
            <a:r>
              <a:rPr lang="zh-CN" altLang="en-US" sz="2000" dirty="0" smtClean="0">
                <a:latin typeface="+mn-ea"/>
              </a:rPr>
              <a:t>占比为</a:t>
            </a:r>
            <a:r>
              <a:rPr lang="en-US" altLang="zh-CN" sz="2000" dirty="0" smtClean="0">
                <a:latin typeface="+mn-ea"/>
              </a:rPr>
              <a:t>: 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50*10</a:t>
            </a:r>
            <a:r>
              <a:rPr lang="en-US" altLang="zh-CN" sz="2000" baseline="30000" dirty="0" smtClean="0">
                <a:latin typeface="+mn-ea"/>
                <a:sym typeface="Wingdings" panose="05000000000000000000" pitchFamily="2" charset="2"/>
              </a:rPr>
              <a:t>6</a:t>
            </a:r>
            <a:r>
              <a:rPr lang="en-US" altLang="zh-CN" sz="2000" dirty="0" smtClean="0">
                <a:latin typeface="+mn-ea"/>
              </a:rPr>
              <a:t>/(50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*10</a:t>
            </a:r>
            <a:r>
              <a:rPr lang="en-US" altLang="zh-CN" sz="2000" baseline="30000" dirty="0" smtClean="0">
                <a:latin typeface="+mn-ea"/>
                <a:sym typeface="Wingdings" panose="05000000000000000000" pitchFamily="2" charset="2"/>
              </a:rPr>
              <a:t>6</a:t>
            </a:r>
            <a:r>
              <a:rPr lang="en-US" altLang="zh-CN" sz="2000" dirty="0" smtClean="0">
                <a:latin typeface="+mn-ea"/>
              </a:rPr>
              <a:t>)= </a:t>
            </a:r>
            <a:r>
              <a:rPr lang="en-US" altLang="zh-CN" sz="2000" dirty="0">
                <a:latin typeface="+mn-ea"/>
              </a:rPr>
              <a:t>100</a:t>
            </a:r>
            <a:r>
              <a:rPr lang="en-US" altLang="zh-CN" sz="2000" dirty="0" smtClean="0">
                <a:latin typeface="+mn-ea"/>
              </a:rPr>
              <a:t>%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3072" y="2661207"/>
            <a:ext cx="28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结论：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474496" y="2845873"/>
            <a:ext cx="2031325" cy="7599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磁盘不能采用程序</a:t>
            </a:r>
            <a:endParaRPr lang="en-US" altLang="zh-CN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查询方式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使用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第一部分完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10.1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输入输出系统功能与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组成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2637" y="955499"/>
            <a:ext cx="3051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外设的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寻址方式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1087727" y="1659857"/>
            <a:ext cx="276650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300" dirty="0" smtClean="0">
                <a:latin typeface="+mn-ea"/>
                <a:ea typeface="+mn-ea"/>
              </a:rPr>
              <a:t>存储器</a:t>
            </a:r>
            <a:r>
              <a:rPr lang="zh-CN" altLang="en-US" sz="2300" dirty="0">
                <a:latin typeface="+mn-ea"/>
                <a:ea typeface="+mn-ea"/>
              </a:rPr>
              <a:t>映射</a:t>
            </a:r>
            <a:r>
              <a:rPr lang="zh-CN" altLang="en-US" sz="2300" dirty="0" smtClean="0">
                <a:latin typeface="+mn-ea"/>
                <a:ea typeface="+mn-ea"/>
              </a:rPr>
              <a:t>方式</a:t>
            </a:r>
            <a:endParaRPr lang="en-US" altLang="zh-CN" sz="2300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635835" y="1052173"/>
            <a:ext cx="4025836" cy="2232169"/>
            <a:chOff x="6828440" y="1032730"/>
            <a:chExt cx="4025836" cy="2232169"/>
          </a:xfrm>
        </p:grpSpPr>
        <p:sp>
          <p:nvSpPr>
            <p:cNvPr id="26" name="文本框 25"/>
            <p:cNvSpPr txBox="1"/>
            <p:nvPr/>
          </p:nvSpPr>
          <p:spPr>
            <a:xfrm>
              <a:off x="8440006" y="1032730"/>
              <a:ext cx="1521918" cy="223216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8530530" y="1396185"/>
              <a:ext cx="1342953" cy="436139"/>
              <a:chOff x="572855" y="4071207"/>
              <a:chExt cx="1167661" cy="392361"/>
            </a:xfrm>
            <a:solidFill>
              <a:schemeClr val="accent6">
                <a:lumMod val="60000"/>
                <a:lumOff val="40000"/>
              </a:schemeClr>
            </a:solidFill>
            <a:effectLst/>
          </p:grpSpPr>
          <p:sp>
            <p:nvSpPr>
              <p:cNvPr id="28" name="文本框 27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15728" y="4136934"/>
                <a:ext cx="1071663" cy="249195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200">
                    <a:latin typeface="宋体" panose="02010600030101010101" pitchFamily="2" charset="-122"/>
                    <a:ea typeface="宋体" panose="02010600030101010101" pitchFamily="2" charset="-122"/>
                  </a:rPr>
                  <a:t>I/O</a:t>
                </a:r>
                <a:endParaRPr lang="zh-CN" altLang="en-US" sz="1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530530" y="2718735"/>
              <a:ext cx="1342953" cy="436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828440" y="1738081"/>
              <a:ext cx="728740" cy="1070737"/>
              <a:chOff x="572855" y="4071207"/>
              <a:chExt cx="1183127" cy="392361"/>
            </a:xfrm>
            <a:noFill/>
            <a:effectLst/>
          </p:grpSpPr>
          <p:sp>
            <p:nvSpPr>
              <p:cNvPr id="35" name="文本框 34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88319" y="4210474"/>
                <a:ext cx="1167663" cy="24919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8638286" y="1079600"/>
              <a:ext cx="1127440" cy="24316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统一地址空间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7561551" y="1986620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7547655" y="2563280"/>
              <a:ext cx="871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7563463" y="1740011"/>
              <a:ext cx="875967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地址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560782" y="2318171"/>
              <a:ext cx="875967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数据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06136" y="2934540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0x00000000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06136" y="1646102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0xffff0000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906136" y="1296481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0xffffffff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906136" y="2584919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0x0000ffff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8530530" y="1827800"/>
              <a:ext cx="1342953" cy="892395"/>
              <a:chOff x="572855" y="4071207"/>
              <a:chExt cx="1167661" cy="392361"/>
            </a:xfrm>
            <a:noFill/>
            <a:effectLst/>
          </p:grpSpPr>
          <p:sp>
            <p:nvSpPr>
              <p:cNvPr id="48" name="文本框 47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15728" y="4183273"/>
                <a:ext cx="1071663" cy="202856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RAM</a:t>
                </a:r>
                <a:endPara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8530529" y="2791796"/>
              <a:ext cx="134295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ROM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84295" y="2254552"/>
            <a:ext cx="48718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外设</a:t>
            </a:r>
            <a:r>
              <a:rPr lang="zh-CN" altLang="en-US" sz="2200" dirty="0" smtClean="0">
                <a:latin typeface="+mn-ea"/>
              </a:rPr>
              <a:t>端口</a:t>
            </a:r>
            <a:r>
              <a:rPr lang="zh-CN" altLang="en-US" sz="2200" dirty="0">
                <a:latin typeface="+mn-ea"/>
              </a:rPr>
              <a:t>地址与存储器地址统一</a:t>
            </a:r>
            <a:r>
              <a:rPr lang="zh-CN" altLang="en-US" sz="2200" dirty="0" smtClean="0">
                <a:latin typeface="+mn-ea"/>
              </a:rPr>
              <a:t>编址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179439" y="2833966"/>
            <a:ext cx="2799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无需专设</a:t>
            </a:r>
            <a:r>
              <a:rPr lang="en-US" altLang="zh-CN" sz="2200" dirty="0" smtClean="0">
                <a:latin typeface="+mn-ea"/>
                <a:sym typeface="Wingdings" panose="05000000000000000000" pitchFamily="2" charset="2"/>
              </a:rPr>
              <a:t>I/O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类指令 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1087723" y="3706381"/>
            <a:ext cx="276650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300" dirty="0" smtClean="0">
                <a:latin typeface="+mn-ea"/>
                <a:ea typeface="+mn-ea"/>
                <a:sym typeface="Wingdings" panose="05000000000000000000" pitchFamily="2" charset="2"/>
              </a:rPr>
              <a:t>2)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独立编址</a:t>
            </a:r>
            <a:endParaRPr lang="en-US" altLang="zh-CN" sz="2300" dirty="0">
              <a:latin typeface="+mn-ea"/>
              <a:ea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84292" y="4279304"/>
            <a:ext cx="51185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外设</a:t>
            </a:r>
            <a:r>
              <a:rPr lang="zh-CN" altLang="en-US" sz="2200" dirty="0" smtClean="0">
                <a:latin typeface="+mn-ea"/>
              </a:rPr>
              <a:t>端口</a:t>
            </a:r>
            <a:r>
              <a:rPr lang="zh-CN" altLang="en-US" sz="2200" dirty="0">
                <a:latin typeface="+mn-ea"/>
              </a:rPr>
              <a:t>地址与存储器</a:t>
            </a:r>
            <a:r>
              <a:rPr lang="zh-CN" altLang="en-US" sz="2200" dirty="0" smtClean="0">
                <a:latin typeface="+mn-ea"/>
              </a:rPr>
              <a:t>地址单独编址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21367" y="5359462"/>
            <a:ext cx="2517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需专设</a:t>
            </a:r>
            <a:r>
              <a:rPr lang="en-US" altLang="zh-CN" sz="2200" dirty="0" smtClean="0">
                <a:latin typeface="+mn-ea"/>
                <a:sym typeface="Wingdings" panose="05000000000000000000" pitchFamily="2" charset="2"/>
              </a:rPr>
              <a:t>I/O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类指令 </a:t>
            </a:r>
            <a:endParaRPr lang="en-US" altLang="zh-CN" sz="2200" dirty="0"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184634" y="4811297"/>
            <a:ext cx="36086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dirty="0" smtClean="0">
                <a:solidFill>
                  <a:srgbClr val="9900CC"/>
                </a:solidFill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sym typeface="Wingdings" panose="05000000000000000000" pitchFamily="2" charset="2"/>
              </a:rPr>
              <a:t>外设地址也称为端口地址 </a:t>
            </a:r>
            <a:endParaRPr lang="en-US" altLang="zh-CN" sz="2200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72" y="3616476"/>
            <a:ext cx="3046921" cy="2707849"/>
          </a:xfrm>
          <a:prstGeom prst="rect">
            <a:avLst/>
          </a:prstGeom>
          <a:ln>
            <a:solidFill>
              <a:srgbClr val="3438F6"/>
            </a:solidFill>
          </a:ln>
        </p:spPr>
      </p:pic>
      <p:grpSp>
        <p:nvGrpSpPr>
          <p:cNvPr id="3" name="组合 2"/>
          <p:cNvGrpSpPr/>
          <p:nvPr/>
        </p:nvGrpSpPr>
        <p:grpSpPr>
          <a:xfrm>
            <a:off x="9300608" y="3597329"/>
            <a:ext cx="2414270" cy="2232169"/>
            <a:chOff x="9673698" y="4151310"/>
            <a:chExt cx="2414270" cy="2232169"/>
          </a:xfrm>
        </p:grpSpPr>
        <p:sp>
          <p:nvSpPr>
            <p:cNvPr id="57" name="文本框 56"/>
            <p:cNvSpPr txBox="1"/>
            <p:nvPr/>
          </p:nvSpPr>
          <p:spPr>
            <a:xfrm>
              <a:off x="9673698" y="4151310"/>
              <a:ext cx="1521918" cy="223216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64222" y="4514765"/>
              <a:ext cx="1342953" cy="436139"/>
              <a:chOff x="572855" y="4071207"/>
              <a:chExt cx="1167661" cy="392361"/>
            </a:xfrm>
            <a:solidFill>
              <a:schemeClr val="accent6">
                <a:lumMod val="60000"/>
                <a:lumOff val="40000"/>
              </a:schemeClr>
            </a:solidFill>
            <a:effectLst/>
          </p:grpSpPr>
          <p:sp>
            <p:nvSpPr>
              <p:cNvPr id="76" name="文本框 75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15728" y="4136934"/>
                <a:ext cx="1071663" cy="249195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200">
                    <a:latin typeface="宋体" panose="02010600030101010101" pitchFamily="2" charset="-122"/>
                    <a:ea typeface="宋体" panose="02010600030101010101" pitchFamily="2" charset="-122"/>
                  </a:rPr>
                  <a:t>I/O</a:t>
                </a:r>
                <a:endParaRPr lang="zh-CN" altLang="en-US" sz="12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9764222" y="5837315"/>
              <a:ext cx="1342953" cy="436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txBody>
            <a:bodyPr wrap="square" rtlCol="0">
              <a:noAutofit/>
            </a:bodyPr>
            <a:lstStyle/>
            <a:p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871978" y="4198180"/>
              <a:ext cx="1127440" cy="24316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统一地址空间</a:t>
              </a:r>
              <a:endPara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139828" y="6053120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0x00000000</a:t>
              </a:r>
              <a:endPara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1139828" y="4764682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0x00000000</a:t>
              </a:r>
              <a:endPara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139828" y="4415061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0x000000ff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139828" y="5703499"/>
              <a:ext cx="948140" cy="31777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0x0000ffff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9764222" y="4946380"/>
              <a:ext cx="1342953" cy="892395"/>
              <a:chOff x="572855" y="4071207"/>
              <a:chExt cx="1167661" cy="392361"/>
            </a:xfrm>
            <a:noFill/>
            <a:effectLst/>
          </p:grpSpPr>
          <p:sp>
            <p:nvSpPr>
              <p:cNvPr id="72" name="文本框 71"/>
              <p:cNvSpPr txBox="1"/>
              <p:nvPr/>
            </p:nvSpPr>
            <p:spPr>
              <a:xfrm>
                <a:off x="572855" y="4071207"/>
                <a:ext cx="1167661" cy="39236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txBody>
              <a:bodyPr wrap="square" rtlCol="0">
                <a:noAutofit/>
              </a:bodyPr>
              <a:lstStyle/>
              <a:p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15728" y="4183273"/>
                <a:ext cx="1071663" cy="202856"/>
              </a:xfrm>
              <a:prstGeom prst="rect">
                <a:avLst/>
              </a:prstGeom>
              <a:grpFill/>
              <a:ln w="12700"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zh-CN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RAM</a:t>
                </a:r>
                <a:endPara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9764221" y="5910376"/>
              <a:ext cx="134295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ROM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" grpId="0"/>
      <p:bldP spid="52" grpId="0"/>
      <p:bldP spid="53" grpId="0"/>
      <p:bldP spid="54" grpId="0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10.1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输入输出系统功能与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组成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2506" y="868161"/>
            <a:ext cx="5429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不同编址方式程序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实例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6542" y="1549178"/>
            <a:ext cx="35378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/>
              <a:t>统一编址示例</a:t>
            </a:r>
            <a:endParaRPr lang="en-US" altLang="zh-CN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71797" y="2137862"/>
            <a:ext cx="6052457" cy="1754326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+mn-ea"/>
              </a:rPr>
              <a:t>Lw</a:t>
            </a:r>
            <a:r>
              <a:rPr lang="en-US" altLang="zh-CN" dirty="0" smtClean="0">
                <a:latin typeface="+mn-ea"/>
              </a:rPr>
              <a:t>   $t0 , 0x00000004             # </a:t>
            </a:r>
            <a:r>
              <a:rPr lang="zh-CN" altLang="en-US" dirty="0" smtClean="0">
                <a:latin typeface="+mn-ea"/>
              </a:rPr>
              <a:t>从内存读取一个字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 smtClean="0">
                <a:latin typeface="+mn-ea"/>
              </a:rPr>
              <a:t>Lbu</a:t>
            </a:r>
            <a:r>
              <a:rPr lang="en-US" altLang="zh-CN" dirty="0" smtClean="0">
                <a:latin typeface="+mn-ea"/>
              </a:rPr>
              <a:t>  </a:t>
            </a:r>
            <a:r>
              <a:rPr lang="en-US" altLang="zh-CN" dirty="0">
                <a:latin typeface="+mn-ea"/>
              </a:rPr>
              <a:t>$t0 , </a:t>
            </a:r>
            <a:r>
              <a:rPr lang="en-US" altLang="zh-CN" dirty="0" smtClean="0">
                <a:latin typeface="+mn-ea"/>
              </a:rPr>
              <a:t>0x00000001            </a:t>
            </a:r>
            <a:r>
              <a:rPr lang="en-US" altLang="zh-CN" dirty="0">
                <a:latin typeface="+mn-ea"/>
              </a:rPr>
              <a:t># </a:t>
            </a:r>
            <a:r>
              <a:rPr lang="zh-CN" altLang="en-US" dirty="0" smtClean="0">
                <a:latin typeface="+mn-ea"/>
              </a:rPr>
              <a:t>从内存读取一个字节</a:t>
            </a:r>
            <a:endParaRPr lang="zh-CN" altLang="en-US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ea"/>
              </a:rPr>
              <a:t>Sb    $</a:t>
            </a:r>
            <a:r>
              <a:rPr lang="en-US" altLang="zh-CN" dirty="0">
                <a:latin typeface="+mn-ea"/>
              </a:rPr>
              <a:t>t0 , </a:t>
            </a:r>
            <a:r>
              <a:rPr lang="en-US" altLang="zh-CN" dirty="0" smtClean="0">
                <a:latin typeface="+mn-ea"/>
              </a:rPr>
              <a:t>0x00000002            # </a:t>
            </a:r>
            <a:r>
              <a:rPr lang="zh-CN" altLang="en-US" dirty="0" smtClean="0">
                <a:latin typeface="+mn-ea"/>
              </a:rPr>
              <a:t>写一个字节到内存</a:t>
            </a:r>
            <a:endParaRPr lang="zh-CN" altLang="en-US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err="1">
                <a:latin typeface="+mn-ea"/>
              </a:rPr>
              <a:t>Lbu</a:t>
            </a:r>
            <a:r>
              <a:rPr lang="en-US" altLang="zh-CN" dirty="0">
                <a:latin typeface="+mn-ea"/>
              </a:rPr>
              <a:t>  $t0 , </a:t>
            </a:r>
            <a:r>
              <a:rPr lang="en-US" altLang="zh-CN" dirty="0" smtClean="0">
                <a:latin typeface="+mn-ea"/>
              </a:rPr>
              <a:t>0xffff0000                # </a:t>
            </a:r>
            <a:r>
              <a:rPr lang="zh-CN" altLang="en-US" dirty="0" smtClean="0">
                <a:latin typeface="+mn-ea"/>
              </a:rPr>
              <a:t>从</a:t>
            </a:r>
            <a:r>
              <a:rPr lang="en-US" altLang="zh-CN" dirty="0" smtClean="0">
                <a:latin typeface="+mn-ea"/>
              </a:rPr>
              <a:t>I/O</a:t>
            </a:r>
            <a:r>
              <a:rPr lang="zh-CN" altLang="en-US" dirty="0" smtClean="0">
                <a:latin typeface="+mn-ea"/>
              </a:rPr>
              <a:t>设备中读取</a:t>
            </a:r>
            <a:r>
              <a:rPr lang="zh-CN" altLang="en-US" dirty="0">
                <a:latin typeface="+mn-ea"/>
              </a:rPr>
              <a:t>一个字节</a:t>
            </a:r>
            <a:endParaRPr lang="zh-CN" altLang="en-US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ea"/>
              </a:rPr>
              <a:t>Sb    </a:t>
            </a:r>
            <a:r>
              <a:rPr lang="en-US" altLang="zh-CN" dirty="0">
                <a:latin typeface="+mn-ea"/>
              </a:rPr>
              <a:t>$t0 , </a:t>
            </a:r>
            <a:r>
              <a:rPr lang="en-US" altLang="zh-CN" dirty="0" smtClean="0">
                <a:latin typeface="+mn-ea"/>
              </a:rPr>
              <a:t>0xffff0004                # </a:t>
            </a:r>
            <a:r>
              <a:rPr lang="zh-CN" altLang="en-US" dirty="0" smtClean="0">
                <a:latin typeface="+mn-ea"/>
              </a:rPr>
              <a:t>写一个字节到</a:t>
            </a:r>
            <a:r>
              <a:rPr lang="en-US" altLang="zh-CN" dirty="0" smtClean="0">
                <a:latin typeface="+mn-ea"/>
              </a:rPr>
              <a:t>I/O</a:t>
            </a:r>
            <a:r>
              <a:rPr lang="zh-CN" altLang="en-US" dirty="0" smtClean="0">
                <a:latin typeface="+mn-ea"/>
              </a:rPr>
              <a:t>设备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6542" y="4213271"/>
            <a:ext cx="24819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/>
              <a:t>独立编址示例</a:t>
            </a:r>
            <a:endParaRPr lang="en-US" altLang="zh-CN" sz="2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971798" y="4993856"/>
            <a:ext cx="6052457" cy="757130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ea"/>
              </a:rPr>
              <a:t>IN  AL </a:t>
            </a:r>
            <a:r>
              <a:rPr lang="en-US" altLang="zh-CN" dirty="0">
                <a:latin typeface="+mn-ea"/>
              </a:rPr>
              <a:t>, </a:t>
            </a:r>
            <a:r>
              <a:rPr lang="en-US" altLang="zh-CN" dirty="0" smtClean="0">
                <a:latin typeface="+mn-ea"/>
              </a:rPr>
              <a:t>0xffff0000                   # </a:t>
            </a:r>
            <a:r>
              <a:rPr lang="zh-CN" altLang="en-US" dirty="0" smtClean="0">
                <a:latin typeface="+mn-ea"/>
              </a:rPr>
              <a:t>从</a:t>
            </a:r>
            <a:r>
              <a:rPr lang="en-US" altLang="zh-CN" dirty="0" smtClean="0">
                <a:latin typeface="+mn-ea"/>
              </a:rPr>
              <a:t>I/O</a:t>
            </a:r>
            <a:r>
              <a:rPr lang="zh-CN" altLang="en-US" dirty="0" smtClean="0">
                <a:latin typeface="+mn-ea"/>
              </a:rPr>
              <a:t>设备中读取</a:t>
            </a:r>
            <a:r>
              <a:rPr lang="zh-CN" altLang="en-US" dirty="0">
                <a:latin typeface="+mn-ea"/>
              </a:rPr>
              <a:t>一个字节</a:t>
            </a:r>
            <a:endParaRPr lang="zh-CN" altLang="en-US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ea"/>
              </a:rPr>
              <a:t>OUT  0xffff0004 ,AL                # </a:t>
            </a:r>
            <a:r>
              <a:rPr lang="zh-CN" altLang="en-US" dirty="0" smtClean="0">
                <a:latin typeface="+mn-ea"/>
              </a:rPr>
              <a:t>写一个字节到</a:t>
            </a:r>
            <a:r>
              <a:rPr lang="en-US" altLang="zh-CN" dirty="0" smtClean="0">
                <a:latin typeface="+mn-ea"/>
              </a:rPr>
              <a:t>I/O</a:t>
            </a:r>
            <a:r>
              <a:rPr lang="zh-CN" altLang="en-US" dirty="0" smtClean="0">
                <a:latin typeface="+mn-ea"/>
              </a:rPr>
              <a:t>设备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10.1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输入输出系统功能与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组成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42507" y="868161"/>
            <a:ext cx="3579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I/O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接口的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软件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200" y="1441072"/>
            <a:ext cx="10374086" cy="479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现代</a:t>
            </a:r>
            <a:r>
              <a:rPr lang="zh-CN" altLang="en-US" sz="2200" dirty="0">
                <a:latin typeface="+mn-ea"/>
              </a:rPr>
              <a:t>计算机中</a:t>
            </a:r>
            <a:r>
              <a:rPr lang="zh-CN" altLang="en-US" sz="2200" dirty="0" smtClean="0">
                <a:latin typeface="+mn-ea"/>
              </a:rPr>
              <a:t>用户</a:t>
            </a:r>
            <a:r>
              <a:rPr lang="zh-CN" altLang="en-US" sz="2200" b="1" dirty="0" smtClean="0">
                <a:solidFill>
                  <a:srgbClr val="1387B7"/>
                </a:solidFill>
                <a:latin typeface="+mn-ea"/>
              </a:rPr>
              <a:t>通过</a:t>
            </a:r>
            <a:r>
              <a:rPr lang="zh-CN" altLang="en-US" sz="2200" b="1" dirty="0">
                <a:solidFill>
                  <a:srgbClr val="1387B7"/>
                </a:solidFill>
                <a:latin typeface="+mn-ea"/>
              </a:rPr>
              <a:t>操作系统间接访问设备</a:t>
            </a:r>
            <a:r>
              <a:rPr lang="zh-CN" altLang="en-US" sz="2200" dirty="0">
                <a:latin typeface="+mn-ea"/>
              </a:rPr>
              <a:t>，屏蔽设备细节，使用更方便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</a:rPr>
              <a:t>与</a:t>
            </a:r>
            <a:r>
              <a:rPr lang="en-US" altLang="zh-CN" sz="2200" b="1" dirty="0">
                <a:latin typeface="+mn-ea"/>
              </a:rPr>
              <a:t>OS</a:t>
            </a:r>
            <a:r>
              <a:rPr lang="zh-CN" altLang="en-US" sz="2200" b="1" dirty="0">
                <a:latin typeface="+mn-ea"/>
              </a:rPr>
              <a:t>无关的</a:t>
            </a:r>
            <a:r>
              <a:rPr lang="en-US" altLang="zh-CN" sz="2200" b="1" dirty="0">
                <a:latin typeface="+mn-ea"/>
              </a:rPr>
              <a:t>I/O</a:t>
            </a:r>
            <a:r>
              <a:rPr lang="zh-CN" altLang="en-US" sz="2200" b="1" dirty="0">
                <a:latin typeface="+mn-ea"/>
              </a:rPr>
              <a:t>库  </a:t>
            </a:r>
            <a:r>
              <a:rPr lang="en-US" altLang="zh-CN" sz="2200" b="1" dirty="0">
                <a:latin typeface="+mn-ea"/>
              </a:rPr>
              <a:t>(</a:t>
            </a:r>
            <a:r>
              <a:rPr lang="zh-CN" altLang="en-US" sz="2200" b="1" dirty="0">
                <a:latin typeface="+mn-ea"/>
              </a:rPr>
              <a:t>用户态</a:t>
            </a:r>
            <a:r>
              <a:rPr lang="en-US" altLang="zh-CN" sz="2200" b="1" dirty="0">
                <a:latin typeface="+mn-ea"/>
              </a:rPr>
              <a:t>)</a:t>
            </a:r>
            <a:endParaRPr lang="en-US" altLang="zh-CN" sz="22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dirty="0">
                <a:latin typeface="+mn-ea"/>
              </a:rPr>
              <a:t>如</a:t>
            </a:r>
            <a:r>
              <a:rPr lang="en-US" altLang="zh-CN" sz="2200" dirty="0">
                <a:latin typeface="+mn-ea"/>
              </a:rPr>
              <a:t>C</a:t>
            </a:r>
            <a:r>
              <a:rPr lang="zh-CN" altLang="en-US" sz="2200" dirty="0">
                <a:latin typeface="+mn-ea"/>
              </a:rPr>
              <a:t>语言中的标准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库</a:t>
            </a:r>
            <a:r>
              <a:rPr lang="en-US" altLang="zh-CN" sz="2200" dirty="0" err="1">
                <a:latin typeface="+mn-ea"/>
              </a:rPr>
              <a:t>stdio.h</a:t>
            </a:r>
            <a:r>
              <a:rPr lang="zh-CN" altLang="en-US" sz="2200" dirty="0">
                <a:latin typeface="+mn-ea"/>
              </a:rPr>
              <a:t>，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sz="2200" dirty="0" err="1">
                <a:latin typeface="+mn-ea"/>
              </a:rPr>
              <a:t>printf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scanf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getchar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putchar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fopen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fseek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fread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fwrite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fclose</a:t>
            </a:r>
            <a:r>
              <a:rPr lang="zh-CN" altLang="en-US" sz="2200" dirty="0">
                <a:latin typeface="+mn-ea"/>
              </a:rPr>
              <a:t>等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dirty="0">
                <a:latin typeface="+mn-ea"/>
              </a:rPr>
              <a:t>用户程序主要通过调用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库访问设备，方便程序在不同</a:t>
            </a:r>
            <a:r>
              <a:rPr lang="en-US" altLang="zh-CN" sz="2200" dirty="0">
                <a:latin typeface="+mn-ea"/>
              </a:rPr>
              <a:t>OS</a:t>
            </a:r>
            <a:r>
              <a:rPr lang="zh-CN" altLang="en-US" sz="2200" dirty="0">
                <a:latin typeface="+mn-ea"/>
              </a:rPr>
              <a:t>间移植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</a:rPr>
              <a:t>与</a:t>
            </a:r>
            <a:r>
              <a:rPr lang="zh-CN" altLang="en-US" sz="2200" b="1" dirty="0">
                <a:latin typeface="+mn-ea"/>
              </a:rPr>
              <a:t>设备无关的</a:t>
            </a:r>
            <a:r>
              <a:rPr lang="en-US" altLang="zh-CN" sz="2200" b="1" dirty="0">
                <a:latin typeface="+mn-ea"/>
              </a:rPr>
              <a:t>OS</a:t>
            </a:r>
            <a:r>
              <a:rPr lang="zh-CN" altLang="en-US" sz="2200" b="1" dirty="0">
                <a:latin typeface="+mn-ea"/>
              </a:rPr>
              <a:t>调用库  （内核态）</a:t>
            </a:r>
            <a:endParaRPr lang="en-US" altLang="zh-CN" sz="22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+mn-ea"/>
              </a:rPr>
              <a:t>open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read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write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seek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 err="1">
                <a:latin typeface="+mn-ea"/>
              </a:rPr>
              <a:t>ioctl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close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</a:rPr>
              <a:t>独立的</a:t>
            </a:r>
            <a:r>
              <a:rPr lang="zh-CN" altLang="en-US" sz="2200" b="1" dirty="0">
                <a:latin typeface="+mn-ea"/>
              </a:rPr>
              <a:t>设备驱动程序（内核态）</a:t>
            </a:r>
            <a:endParaRPr lang="en-US" altLang="zh-CN" sz="2200" b="1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dirty="0">
                <a:latin typeface="+mn-ea"/>
              </a:rPr>
              <a:t>设备驱动程序是与设备相关的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软件部分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dirty="0">
                <a:latin typeface="+mn-ea"/>
              </a:rPr>
              <a:t>不同设备对应不同的驱动程序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dirty="0">
                <a:latin typeface="+mn-ea"/>
              </a:rPr>
              <a:t>遵循具体设备的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接口约定，包含设备接口细节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7031" y="3819307"/>
            <a:ext cx="3126813" cy="2413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10.1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输入输出系统功能与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组成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5164" y="900819"/>
            <a:ext cx="4950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主机与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外设信息传送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类型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3607" y="1491343"/>
            <a:ext cx="5012279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地址信息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待选择设备及不同类别的标识</a:t>
            </a:r>
            <a:r>
              <a:rPr lang="zh-CN" altLang="en-US" sz="2200" dirty="0">
                <a:latin typeface="+mn-ea"/>
              </a:rPr>
              <a:t>信息。</a:t>
            </a:r>
            <a:endParaRPr lang="zh-CN" altLang="en-US" sz="22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控制信息</a:t>
            </a:r>
            <a:endParaRPr lang="en-US" altLang="zh-CN" sz="2200" dirty="0" smtClean="0">
              <a:latin typeface="+mn-ea"/>
            </a:endParaRPr>
          </a:p>
          <a:p>
            <a:pPr algn="just">
              <a:lnSpc>
                <a:spcPct val="135000"/>
              </a:lnSpc>
            </a:pPr>
            <a:r>
              <a:rPr lang="en-US" altLang="zh-CN" sz="2200" dirty="0" smtClean="0">
                <a:latin typeface="+mn-ea"/>
              </a:rPr>
              <a:t>CPU</a:t>
            </a:r>
            <a:r>
              <a:rPr lang="zh-CN" altLang="en-US" sz="2200" dirty="0">
                <a:latin typeface="+mn-ea"/>
              </a:rPr>
              <a:t>对外设的控制信息或管理命令，如外设启</a:t>
            </a:r>
            <a:r>
              <a:rPr lang="en-US" altLang="zh-CN" sz="2200" dirty="0">
                <a:latin typeface="+mn-ea"/>
              </a:rPr>
              <a:t>/</a:t>
            </a:r>
            <a:r>
              <a:rPr lang="zh-CN" altLang="en-US" sz="2200" dirty="0">
                <a:latin typeface="+mn-ea"/>
              </a:rPr>
              <a:t>停、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方式指定、工作方式选择</a:t>
            </a:r>
            <a:r>
              <a:rPr lang="zh-CN" altLang="en-US" sz="2200" dirty="0" smtClean="0">
                <a:latin typeface="+mn-ea"/>
              </a:rPr>
              <a:t>、命令字等</a:t>
            </a:r>
            <a:r>
              <a:rPr lang="zh-CN" altLang="en-US" sz="2200" dirty="0" smtClean="0"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8201" y="1460046"/>
            <a:ext cx="5320808" cy="3015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45980" y="4857681"/>
            <a:ext cx="11138179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latin typeface="+mn-ea"/>
              </a:rPr>
              <a:t>读取外设的工作状态，如准备好、忙、闲等，以决定下一步的操作</a:t>
            </a:r>
            <a:r>
              <a:rPr lang="zh-CN" altLang="en-US" sz="2200" dirty="0" smtClean="0">
                <a:latin typeface="+mn-ea"/>
              </a:rPr>
              <a:t>。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</a:rPr>
              <a:t>数据</a:t>
            </a:r>
            <a:r>
              <a:rPr lang="zh-CN" altLang="en-US" sz="2200" dirty="0" smtClean="0">
                <a:latin typeface="+mn-ea"/>
              </a:rPr>
              <a:t>信息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与</a:t>
            </a:r>
            <a:r>
              <a:rPr lang="zh-CN" altLang="en-US" sz="2200" dirty="0">
                <a:latin typeface="+mn-ea"/>
              </a:rPr>
              <a:t>外设之间传送的数据。</a:t>
            </a:r>
            <a:endParaRPr lang="zh-CN" altLang="en-US" sz="22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936" y="4403862"/>
            <a:ext cx="15231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</a:rPr>
              <a:t>状态</a:t>
            </a:r>
            <a:r>
              <a:rPr lang="zh-CN" altLang="en-US" sz="2200" dirty="0" smtClean="0">
                <a:latin typeface="+mn-ea"/>
              </a:rPr>
              <a:t>信息</a:t>
            </a:r>
            <a:endParaRPr lang="en-US" altLang="zh-CN" sz="2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776876" y="144183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10.2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无条件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传送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方式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937558" y="1206611"/>
            <a:ext cx="10526257" cy="62324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300" dirty="0" smtClean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en-US" altLang="zh-CN" sz="2300" dirty="0">
                <a:latin typeface="+mn-ea"/>
                <a:ea typeface="+mn-ea"/>
                <a:sym typeface="Wingdings" panose="05000000000000000000" pitchFamily="2" charset="2"/>
              </a:rPr>
              <a:t>CPU</a:t>
            </a:r>
            <a:r>
              <a:rPr lang="zh-CN" altLang="en-US" sz="2300" dirty="0">
                <a:latin typeface="+mn-ea"/>
                <a:ea typeface="+mn-ea"/>
                <a:sym typeface="Wingdings" panose="05000000000000000000" pitchFamily="2" charset="2"/>
              </a:rPr>
              <a:t>和外设之间输入输出数据不需要查询状态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信息（</a:t>
            </a:r>
            <a:r>
              <a:rPr lang="zh-CN" altLang="en-US" sz="23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？</a:t>
            </a:r>
            <a:r>
              <a:rPr lang="zh-CN" altLang="en-US" sz="2300" dirty="0" smtClean="0">
                <a:latin typeface="+mn-ea"/>
                <a:ea typeface="+mn-ea"/>
                <a:sym typeface="Wingdings" panose="05000000000000000000" pitchFamily="2" charset="2"/>
              </a:rPr>
              <a:t>）</a:t>
            </a:r>
            <a:endParaRPr lang="en-US" altLang="zh-CN" sz="23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37557" y="1936185"/>
            <a:ext cx="10526257" cy="32778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300" dirty="0" smtClean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  <a:sym typeface="Symbol" panose="05050102010706020507" pitchFamily="18" charset="2"/>
              </a:rPr>
              <a:t>在</a:t>
            </a:r>
            <a:r>
              <a:rPr lang="zh-CN" altLang="en-US" sz="2300" dirty="0">
                <a:latin typeface="+mn-ea"/>
                <a:ea typeface="+mn-ea"/>
              </a:rPr>
              <a:t>程序的适当位置直接安排</a:t>
            </a:r>
            <a:r>
              <a:rPr lang="en-US" altLang="zh-CN" sz="2300" dirty="0">
                <a:latin typeface="+mn-ea"/>
                <a:ea typeface="+mn-ea"/>
              </a:rPr>
              <a:t>IN/OUT</a:t>
            </a:r>
            <a:r>
              <a:rPr lang="zh-CN" altLang="en-US" sz="2300" dirty="0">
                <a:latin typeface="+mn-ea"/>
                <a:ea typeface="+mn-ea"/>
              </a:rPr>
              <a:t>指令，当程序执行到这些输入</a:t>
            </a:r>
            <a:r>
              <a:rPr lang="en-US" altLang="zh-CN" sz="2300" dirty="0">
                <a:latin typeface="+mn-ea"/>
                <a:ea typeface="+mn-ea"/>
              </a:rPr>
              <a:t>/</a:t>
            </a:r>
            <a:r>
              <a:rPr lang="zh-CN" altLang="en-US" sz="2300" dirty="0">
                <a:latin typeface="+mn-ea"/>
                <a:ea typeface="+mn-ea"/>
              </a:rPr>
              <a:t>输出指令时，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默认外设始终是准备就绪的（Ｉ</a:t>
            </a:r>
            <a:r>
              <a:rPr lang="en-US" altLang="zh-CN" sz="2300" dirty="0">
                <a:latin typeface="+mn-ea"/>
                <a:ea typeface="+mn-ea"/>
              </a:rPr>
              <a:t>/</a:t>
            </a:r>
            <a:r>
              <a:rPr lang="zh-CN" altLang="en-US" sz="2300" dirty="0">
                <a:latin typeface="+mn-ea"/>
                <a:ea typeface="+mn-ea"/>
              </a:rPr>
              <a:t>Ｏ端口总是准备好接收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的输出数据，或总是准备好向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输入数据），无需检查端口的状态，就进行数据的传输。</a:t>
            </a:r>
            <a:endParaRPr lang="zh-CN" altLang="en-US" sz="23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300" dirty="0">
                <a:solidFill>
                  <a:srgbClr val="9900CC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硬件</a:t>
            </a:r>
            <a:r>
              <a:rPr lang="zh-CN" altLang="en-US" sz="2300" dirty="0">
                <a:latin typeface="+mn-ea"/>
                <a:ea typeface="+mn-ea"/>
              </a:rPr>
              <a:t>接口电路和软件控制程序都比较</a:t>
            </a:r>
            <a:r>
              <a:rPr lang="zh-CN" altLang="en-US" sz="2300" dirty="0" smtClean="0">
                <a:latin typeface="+mn-ea"/>
                <a:ea typeface="+mn-ea"/>
              </a:rPr>
              <a:t>简单</a:t>
            </a:r>
            <a:endParaRPr lang="en-US" altLang="zh-CN" sz="23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300" dirty="0">
                <a:latin typeface="+mn-ea"/>
                <a:ea typeface="+mn-ea"/>
              </a:rPr>
              <a:t> </a:t>
            </a:r>
            <a:r>
              <a:rPr lang="en-US" altLang="zh-CN" sz="2300" dirty="0" smtClean="0">
                <a:latin typeface="+mn-ea"/>
                <a:ea typeface="+mn-ea"/>
              </a:rPr>
              <a:t>  </a:t>
            </a:r>
            <a:r>
              <a:rPr lang="zh-CN" altLang="en-US" sz="2300" b="1" dirty="0" smtClean="0">
                <a:latin typeface="+mn-ea"/>
                <a:ea typeface="+mn-ea"/>
              </a:rPr>
              <a:t>输入</a:t>
            </a:r>
            <a:r>
              <a:rPr lang="en-US" altLang="zh-CN" sz="2300" b="1" dirty="0" smtClean="0">
                <a:latin typeface="+mn-ea"/>
                <a:ea typeface="+mn-ea"/>
              </a:rPr>
              <a:t>: </a:t>
            </a:r>
            <a:r>
              <a:rPr lang="zh-CN" altLang="en-US" sz="2300" dirty="0" smtClean="0">
                <a:latin typeface="+mn-ea"/>
                <a:ea typeface="+mn-ea"/>
              </a:rPr>
              <a:t>必须</a:t>
            </a:r>
            <a:r>
              <a:rPr lang="zh-CN" altLang="en-US" sz="2300" dirty="0">
                <a:latin typeface="+mn-ea"/>
                <a:ea typeface="+mn-ea"/>
              </a:rPr>
              <a:t>确保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执行</a:t>
            </a:r>
            <a:r>
              <a:rPr lang="en-US" altLang="zh-CN" sz="2300" dirty="0">
                <a:latin typeface="+mn-ea"/>
                <a:ea typeface="+mn-ea"/>
              </a:rPr>
              <a:t>IN</a:t>
            </a:r>
            <a:r>
              <a:rPr lang="zh-CN" altLang="en-US" sz="2300" dirty="0">
                <a:latin typeface="+mn-ea"/>
                <a:ea typeface="+mn-ea"/>
              </a:rPr>
              <a:t>指令读取数据时，外设已将数据准备好</a:t>
            </a:r>
            <a:r>
              <a:rPr lang="zh-CN" altLang="en-US" sz="2300" dirty="0" smtClean="0">
                <a:latin typeface="+mn-ea"/>
                <a:ea typeface="+mn-ea"/>
              </a:rPr>
              <a:t>；</a:t>
            </a:r>
            <a:endParaRPr lang="en-US" altLang="zh-CN" sz="23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300" dirty="0">
                <a:latin typeface="+mn-ea"/>
                <a:ea typeface="+mn-ea"/>
              </a:rPr>
              <a:t> </a:t>
            </a:r>
            <a:r>
              <a:rPr lang="en-US" altLang="zh-CN" sz="2300" dirty="0" smtClean="0">
                <a:latin typeface="+mn-ea"/>
                <a:ea typeface="+mn-ea"/>
              </a:rPr>
              <a:t>  </a:t>
            </a:r>
            <a:r>
              <a:rPr lang="zh-CN" altLang="en-US" sz="2300" b="1" dirty="0" smtClean="0">
                <a:latin typeface="+mn-ea"/>
                <a:ea typeface="+mn-ea"/>
              </a:rPr>
              <a:t>输出</a:t>
            </a:r>
            <a:r>
              <a:rPr lang="en-US" altLang="zh-CN" sz="2300" b="1" dirty="0" smtClean="0">
                <a:latin typeface="+mn-ea"/>
                <a:ea typeface="+mn-ea"/>
              </a:rPr>
              <a:t>: </a:t>
            </a:r>
            <a:r>
              <a:rPr lang="en-US" altLang="zh-CN" sz="2300" dirty="0" smtClean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执行</a:t>
            </a:r>
            <a:r>
              <a:rPr lang="en-US" altLang="zh-CN" sz="2300" dirty="0">
                <a:latin typeface="+mn-ea"/>
                <a:ea typeface="+mn-ea"/>
              </a:rPr>
              <a:t>OUT</a:t>
            </a:r>
            <a:r>
              <a:rPr lang="zh-CN" altLang="en-US" sz="2300" dirty="0">
                <a:latin typeface="+mn-ea"/>
                <a:ea typeface="+mn-ea"/>
              </a:rPr>
              <a:t>指令，必须确保外部设备的数据锁存器为</a:t>
            </a:r>
            <a:r>
              <a:rPr lang="zh-CN" altLang="en-US" sz="2300" dirty="0" smtClean="0">
                <a:latin typeface="+mn-ea"/>
                <a:ea typeface="+mn-ea"/>
              </a:rPr>
              <a:t>空</a:t>
            </a:r>
            <a:r>
              <a:rPr lang="en-US" altLang="zh-CN" sz="2300" dirty="0" smtClean="0">
                <a:latin typeface="+mn-ea"/>
                <a:ea typeface="+mn-ea"/>
              </a:rPr>
              <a:t>(</a:t>
            </a:r>
            <a:r>
              <a:rPr lang="zh-CN" altLang="en-US" sz="2300" dirty="0" smtClean="0">
                <a:latin typeface="+mn-ea"/>
                <a:ea typeface="+mn-ea"/>
              </a:rPr>
              <a:t>如何保证？</a:t>
            </a:r>
            <a:r>
              <a:rPr lang="en-US" altLang="zh-CN" sz="2300" dirty="0" smtClean="0">
                <a:latin typeface="+mn-ea"/>
                <a:ea typeface="+mn-ea"/>
              </a:rPr>
              <a:t>);</a:t>
            </a:r>
            <a:endParaRPr lang="zh-CN" altLang="en-US" sz="23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10.3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程序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查询方式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image34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9572" y="1889299"/>
            <a:ext cx="2924175" cy="4093028"/>
          </a:xfrm>
          <a:prstGeom prst="rect">
            <a:avLst/>
          </a:prstGeom>
        </p:spPr>
      </p:pic>
      <p:pic>
        <p:nvPicPr>
          <p:cNvPr id="7" name="image3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246" y="1617774"/>
            <a:ext cx="3331209" cy="4772269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29573" y="984140"/>
            <a:ext cx="3896674" cy="43088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dirty="0" smtClean="0">
                <a:latin typeface="+mn-ea"/>
                <a:ea typeface="+mn-ea"/>
                <a:sym typeface="Wingdings" panose="05000000000000000000" pitchFamily="2" charset="2"/>
              </a:rPr>
              <a:t>1)</a:t>
            </a:r>
            <a:r>
              <a:rPr lang="zh-CN" altLang="en-US" sz="2200" dirty="0" smtClean="0">
                <a:latin typeface="+mn-ea"/>
                <a:ea typeface="+mn-ea"/>
                <a:sym typeface="Wingdings" panose="05000000000000000000" pitchFamily="2" charset="2"/>
              </a:rPr>
              <a:t>程序查询方式的工作原理</a:t>
            </a:r>
            <a:endParaRPr lang="en-US" altLang="zh-CN" sz="2200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p:pic>
        <p:nvPicPr>
          <p:cNvPr id="9" name="image3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4392" y="2656114"/>
            <a:ext cx="3260408" cy="2536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5200</Words>
  <Application>WPS 演示</Application>
  <PresentationFormat>宽屏</PresentationFormat>
  <Paragraphs>1048</Paragraphs>
  <Slides>32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Times New Roman</vt:lpstr>
      <vt:lpstr>仿宋</vt:lpstr>
      <vt:lpstr>Symbol</vt:lpstr>
      <vt:lpstr>等线</vt:lpstr>
      <vt:lpstr>Arial Unicode MS</vt:lpstr>
      <vt:lpstr>华文新魏</vt:lpstr>
      <vt:lpstr>Tahoma</vt:lpstr>
      <vt:lpstr>Verdana</vt:lpstr>
      <vt:lpstr>Segoe UI Black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Word.Picture.8</vt:lpstr>
      <vt:lpstr>Word.Picture.8</vt:lpstr>
      <vt:lpstr>PowerPoint 演示文稿</vt:lpstr>
      <vt:lpstr>本讲主要内容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2426</cp:revision>
  <dcterms:created xsi:type="dcterms:W3CDTF">2018-05-09T10:41:00Z</dcterms:created>
  <dcterms:modified xsi:type="dcterms:W3CDTF">2022-06-13T04:35:40Z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D573933B23334A1A8F9E5A0E651C690A</vt:lpwstr>
  </property>
</Properties>
</file>